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19"/>
  </p:notesMasterIdLst>
  <p:sldIdLst>
    <p:sldId id="256" r:id="rId2"/>
    <p:sldId id="341" r:id="rId3"/>
    <p:sldId id="305" r:id="rId4"/>
    <p:sldId id="306" r:id="rId5"/>
    <p:sldId id="307" r:id="rId6"/>
    <p:sldId id="311" r:id="rId7"/>
    <p:sldId id="312" r:id="rId8"/>
    <p:sldId id="314" r:id="rId9"/>
    <p:sldId id="315" r:id="rId10"/>
    <p:sldId id="316" r:id="rId11"/>
    <p:sldId id="317" r:id="rId12"/>
    <p:sldId id="318" r:id="rId13"/>
    <p:sldId id="319" r:id="rId14"/>
    <p:sldId id="320" r:id="rId15"/>
    <p:sldId id="325" r:id="rId16"/>
    <p:sldId id="321" r:id="rId17"/>
    <p:sldId id="330" r:id="rId18"/>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802" autoAdjust="0"/>
  </p:normalViewPr>
  <p:slideViewPr>
    <p:cSldViewPr>
      <p:cViewPr>
        <p:scale>
          <a:sx n="100" d="100"/>
          <a:sy n="100" d="100"/>
        </p:scale>
        <p:origin x="-372"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jpeg>
</file>

<file path=ppt/media/image21.jpeg>
</file>

<file path=ppt/media/image3.jpe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182923273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Shape 3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r>
              <a:rPr lang="nl-BE" sz="1100" b="0" i="0" kern="1200" dirty="0" smtClean="0">
                <a:solidFill>
                  <a:schemeClr val="tx1"/>
                </a:solidFill>
                <a:effectLst/>
                <a:latin typeface="+mn-lt"/>
                <a:ea typeface="+mn-ea"/>
                <a:cs typeface="+mn-cs"/>
              </a:rPr>
              <a:t>Hoe ben ik hier terecht gekomen? Ik vraag het mij wel eens af. Ik ben gewoon een tikkeltje gek van </a:t>
            </a:r>
            <a:r>
              <a:rPr lang="nl-BE" sz="1100" b="0" i="0" kern="1200" dirty="0" err="1" smtClean="0">
                <a:solidFill>
                  <a:schemeClr val="tx1"/>
                </a:solidFill>
                <a:effectLst/>
                <a:latin typeface="+mn-lt"/>
                <a:ea typeface="+mn-ea"/>
                <a:cs typeface="+mn-cs"/>
              </a:rPr>
              <a:t>OpenStreetMap</a:t>
            </a:r>
            <a:r>
              <a:rPr lang="nl-BE" sz="1100" b="0" i="0" kern="1200" dirty="0" smtClean="0">
                <a:solidFill>
                  <a:schemeClr val="tx1"/>
                </a:solidFill>
                <a:effectLst/>
                <a:latin typeface="+mn-lt"/>
                <a:ea typeface="+mn-ea"/>
                <a:cs typeface="+mn-cs"/>
              </a:rPr>
              <a:t>, maar daar heb je niet zo heel veel voor nodig. Ik geloof dat inspanningen om de </a:t>
            </a:r>
            <a:r>
              <a:rPr lang="nl-BE" sz="1100" b="0" i="0" kern="1200" dirty="0" err="1" smtClean="0">
                <a:solidFill>
                  <a:schemeClr val="tx1"/>
                </a:solidFill>
                <a:effectLst/>
                <a:latin typeface="+mn-lt"/>
                <a:ea typeface="+mn-ea"/>
                <a:cs typeface="+mn-cs"/>
              </a:rPr>
              <a:t>OpenStreetMap</a:t>
            </a:r>
            <a:r>
              <a:rPr lang="nl-BE" sz="1100" b="0" i="0" kern="1200" dirty="0" smtClean="0">
                <a:solidFill>
                  <a:schemeClr val="tx1"/>
                </a:solidFill>
                <a:effectLst/>
                <a:latin typeface="+mn-lt"/>
                <a:ea typeface="+mn-ea"/>
                <a:cs typeface="+mn-cs"/>
              </a:rPr>
              <a:t> gemeenschap minstens zo nuttig zijn als zelf mappen. En daarvoor treed ik graag buiten mijn comfort zone. Maar ik weet of kan niets meer dan om het even wie van jullie. </a:t>
            </a:r>
          </a:p>
          <a:p>
            <a:endParaRPr lang="nl-BE" sz="1100" b="0" i="0" kern="1200" dirty="0" smtClean="0">
              <a:solidFill>
                <a:schemeClr val="tx1"/>
              </a:solidFill>
              <a:effectLst/>
              <a:latin typeface="+mn-lt"/>
              <a:ea typeface="+mn-ea"/>
              <a:cs typeface="+mn-cs"/>
            </a:endParaRPr>
          </a:p>
          <a:p>
            <a:r>
              <a:rPr lang="nl-BE" sz="1100" b="0" i="0" kern="1200" dirty="0" err="1" smtClean="0">
                <a:solidFill>
                  <a:schemeClr val="tx1"/>
                </a:solidFill>
                <a:effectLst/>
                <a:latin typeface="+mn-lt"/>
                <a:ea typeface="+mn-ea"/>
                <a:cs typeface="+mn-cs"/>
              </a:rPr>
              <a:t>If</a:t>
            </a:r>
            <a:r>
              <a:rPr lang="nl-BE" sz="1100" b="0" i="0" kern="1200" dirty="0" smtClean="0">
                <a:solidFill>
                  <a:schemeClr val="tx1"/>
                </a:solidFill>
                <a:effectLst/>
                <a:latin typeface="+mn-lt"/>
                <a:ea typeface="+mn-ea"/>
                <a:cs typeface="+mn-cs"/>
              </a:rPr>
              <a:t> </a:t>
            </a:r>
            <a:r>
              <a:rPr lang="nl-BE" sz="1100" b="0" i="0" kern="1200" dirty="0" err="1" smtClean="0">
                <a:solidFill>
                  <a:schemeClr val="tx1"/>
                </a:solidFill>
                <a:effectLst/>
                <a:latin typeface="+mn-lt"/>
                <a:ea typeface="+mn-ea"/>
                <a:cs typeface="+mn-cs"/>
              </a:rPr>
              <a:t>I’m</a:t>
            </a:r>
            <a:r>
              <a:rPr lang="nl-BE" sz="1100" b="0" i="0" kern="1200" dirty="0" smtClean="0">
                <a:solidFill>
                  <a:schemeClr val="tx1"/>
                </a:solidFill>
                <a:effectLst/>
                <a:latin typeface="+mn-lt"/>
                <a:ea typeface="+mn-ea"/>
                <a:cs typeface="+mn-cs"/>
              </a:rPr>
              <a:t> boring </a:t>
            </a:r>
            <a:r>
              <a:rPr lang="nl-BE" sz="1100" b="0" i="0" kern="1200" dirty="0" err="1" smtClean="0">
                <a:solidFill>
                  <a:schemeClr val="tx1"/>
                </a:solidFill>
                <a:effectLst/>
                <a:latin typeface="+mn-lt"/>
                <a:ea typeface="+mn-ea"/>
                <a:cs typeface="+mn-cs"/>
              </a:rPr>
              <a:t>you</a:t>
            </a:r>
            <a:r>
              <a:rPr lang="nl-BE" sz="1100" b="0" i="0" kern="1200" dirty="0" smtClean="0">
                <a:solidFill>
                  <a:schemeClr val="tx1"/>
                </a:solidFill>
                <a:effectLst/>
                <a:latin typeface="+mn-lt"/>
                <a:ea typeface="+mn-ea"/>
                <a:cs typeface="+mn-cs"/>
              </a:rPr>
              <a:t>, </a:t>
            </a:r>
            <a:r>
              <a:rPr lang="nl-BE" sz="1100" b="0" i="0" kern="1200" dirty="0" err="1" smtClean="0">
                <a:solidFill>
                  <a:schemeClr val="tx1"/>
                </a:solidFill>
                <a:effectLst/>
                <a:latin typeface="+mn-lt"/>
                <a:ea typeface="+mn-ea"/>
                <a:cs typeface="+mn-cs"/>
              </a:rPr>
              <a:t>just</a:t>
            </a:r>
            <a:r>
              <a:rPr lang="nl-BE" sz="1100" b="0" i="0" kern="1200" baseline="0" dirty="0" smtClean="0">
                <a:solidFill>
                  <a:schemeClr val="tx1"/>
                </a:solidFill>
                <a:effectLst/>
                <a:latin typeface="+mn-lt"/>
                <a:ea typeface="+mn-ea"/>
                <a:cs typeface="+mn-cs"/>
              </a:rPr>
              <a:t> follow the </a:t>
            </a:r>
            <a:r>
              <a:rPr lang="nl-BE" sz="1100" b="0" i="0" kern="1200" baseline="0" dirty="0" err="1" smtClean="0">
                <a:solidFill>
                  <a:schemeClr val="tx1"/>
                </a:solidFill>
                <a:effectLst/>
                <a:latin typeface="+mn-lt"/>
                <a:ea typeface="+mn-ea"/>
                <a:cs typeface="+mn-cs"/>
              </a:rPr>
              <a:t>instructions</a:t>
            </a:r>
            <a:r>
              <a:rPr lang="nl-BE" sz="1100" b="0" i="0" kern="1200" baseline="0" dirty="0" smtClean="0">
                <a:solidFill>
                  <a:schemeClr val="tx1"/>
                </a:solidFill>
                <a:effectLst/>
                <a:latin typeface="+mn-lt"/>
                <a:ea typeface="+mn-ea"/>
                <a:cs typeface="+mn-cs"/>
              </a:rPr>
              <a:t> on </a:t>
            </a:r>
            <a:r>
              <a:rPr lang="nl-BE" sz="1100" b="0" i="0" kern="1200" baseline="0" dirty="0" err="1" smtClean="0">
                <a:solidFill>
                  <a:schemeClr val="tx1"/>
                </a:solidFill>
                <a:effectLst/>
                <a:latin typeface="+mn-lt"/>
                <a:ea typeface="+mn-ea"/>
                <a:cs typeface="+mn-cs"/>
              </a:rPr>
              <a:t>your</a:t>
            </a:r>
            <a:r>
              <a:rPr lang="nl-BE" sz="1100" b="0" i="0" kern="1200" baseline="0" dirty="0" smtClean="0">
                <a:solidFill>
                  <a:schemeClr val="tx1"/>
                </a:solidFill>
                <a:effectLst/>
                <a:latin typeface="+mn-lt"/>
                <a:ea typeface="+mn-ea"/>
                <a:cs typeface="+mn-cs"/>
              </a:rPr>
              <a:t> desk </a:t>
            </a:r>
            <a:r>
              <a:rPr lang="nl-BE" sz="1100" b="0" i="0" kern="1200" baseline="0" dirty="0" err="1" smtClean="0">
                <a:solidFill>
                  <a:schemeClr val="tx1"/>
                </a:solidFill>
                <a:effectLst/>
                <a:latin typeface="+mn-lt"/>
                <a:ea typeface="+mn-ea"/>
                <a:cs typeface="+mn-cs"/>
              </a:rPr>
              <a:t>and</a:t>
            </a:r>
            <a:r>
              <a:rPr lang="nl-BE" sz="1100" b="0" i="0" kern="1200" baseline="0" dirty="0" smtClean="0">
                <a:solidFill>
                  <a:schemeClr val="tx1"/>
                </a:solidFill>
                <a:effectLst/>
                <a:latin typeface="+mn-lt"/>
                <a:ea typeface="+mn-ea"/>
                <a:cs typeface="+mn-cs"/>
              </a:rPr>
              <a:t> start </a:t>
            </a:r>
            <a:r>
              <a:rPr lang="nl-BE" sz="1100" b="0" i="0" kern="1200" baseline="0" dirty="0" err="1" smtClean="0">
                <a:solidFill>
                  <a:schemeClr val="tx1"/>
                </a:solidFill>
                <a:effectLst/>
                <a:latin typeface="+mn-lt"/>
                <a:ea typeface="+mn-ea"/>
                <a:cs typeface="+mn-cs"/>
              </a:rPr>
              <a:t>working</a:t>
            </a:r>
            <a:r>
              <a:rPr lang="nl-BE" sz="1100" b="0" i="0" kern="1200" baseline="0" dirty="0" smtClean="0">
                <a:solidFill>
                  <a:schemeClr val="tx1"/>
                </a:solidFill>
                <a:effectLst/>
                <a:latin typeface="+mn-lt"/>
                <a:ea typeface="+mn-ea"/>
                <a:cs typeface="+mn-cs"/>
              </a:rPr>
              <a:t> on the </a:t>
            </a:r>
            <a:r>
              <a:rPr lang="nl-BE" sz="1100" b="0" i="0" kern="1200" baseline="0" dirty="0" err="1" smtClean="0">
                <a:solidFill>
                  <a:schemeClr val="tx1"/>
                </a:solidFill>
                <a:effectLst/>
                <a:latin typeface="+mn-lt"/>
                <a:ea typeface="+mn-ea"/>
                <a:cs typeface="+mn-cs"/>
              </a:rPr>
              <a:t>task</a:t>
            </a:r>
            <a:r>
              <a:rPr lang="nl-BE" sz="1100" b="0" i="0" kern="1200" baseline="0" dirty="0" smtClean="0">
                <a:solidFill>
                  <a:schemeClr val="tx1"/>
                </a:solidFill>
                <a:effectLst/>
                <a:latin typeface="+mn-lt"/>
                <a:ea typeface="+mn-ea"/>
                <a:cs typeface="+mn-cs"/>
              </a:rPr>
              <a:t> </a:t>
            </a:r>
            <a:r>
              <a:rPr lang="nl-BE" sz="1100" b="0" i="0" kern="1200" baseline="0" dirty="0" err="1" smtClean="0">
                <a:solidFill>
                  <a:schemeClr val="tx1"/>
                </a:solidFill>
                <a:effectLst/>
                <a:latin typeface="+mn-lt"/>
                <a:ea typeface="+mn-ea"/>
                <a:cs typeface="+mn-cs"/>
              </a:rPr>
              <a:t>numbers</a:t>
            </a:r>
            <a:r>
              <a:rPr lang="nl-BE" sz="1100" b="0" i="0" kern="1200" baseline="0" dirty="0" smtClean="0">
                <a:solidFill>
                  <a:schemeClr val="tx1"/>
                </a:solidFill>
                <a:effectLst/>
                <a:latin typeface="+mn-lt"/>
                <a:ea typeface="+mn-ea"/>
                <a:cs typeface="+mn-cs"/>
              </a:rPr>
              <a:t> </a:t>
            </a:r>
            <a:r>
              <a:rPr lang="nl-BE" sz="1100" b="0" i="0" kern="1200" baseline="0" dirty="0" err="1" smtClean="0">
                <a:solidFill>
                  <a:schemeClr val="tx1"/>
                </a:solidFill>
                <a:effectLst/>
                <a:latin typeface="+mn-lt"/>
                <a:ea typeface="+mn-ea"/>
                <a:cs typeface="+mn-cs"/>
              </a:rPr>
              <a:t>you</a:t>
            </a:r>
            <a:r>
              <a:rPr lang="nl-BE" sz="1100" b="0" i="0" kern="1200" baseline="0" dirty="0" smtClean="0">
                <a:solidFill>
                  <a:schemeClr val="tx1"/>
                </a:solidFill>
                <a:effectLst/>
                <a:latin typeface="+mn-lt"/>
                <a:ea typeface="+mn-ea"/>
                <a:cs typeface="+mn-cs"/>
              </a:rPr>
              <a:t> </a:t>
            </a:r>
            <a:r>
              <a:rPr lang="nl-BE" sz="1100" b="0" i="0" kern="1200" baseline="0" dirty="0" err="1" smtClean="0">
                <a:solidFill>
                  <a:schemeClr val="tx1"/>
                </a:solidFill>
                <a:effectLst/>
                <a:latin typeface="+mn-lt"/>
                <a:ea typeface="+mn-ea"/>
                <a:cs typeface="+mn-cs"/>
              </a:rPr>
              <a:t>find</a:t>
            </a:r>
            <a:r>
              <a:rPr lang="nl-BE" sz="1100" b="0" i="0" kern="1200" baseline="0" dirty="0" smtClean="0">
                <a:solidFill>
                  <a:schemeClr val="tx1"/>
                </a:solidFill>
                <a:effectLst/>
                <a:latin typeface="+mn-lt"/>
                <a:ea typeface="+mn-ea"/>
                <a:cs typeface="+mn-cs"/>
              </a:rPr>
              <a:t> on the </a:t>
            </a:r>
            <a:r>
              <a:rPr lang="nl-BE" sz="1100" b="0" i="0" kern="1200" baseline="0" dirty="0" err="1" smtClean="0">
                <a:solidFill>
                  <a:schemeClr val="tx1"/>
                </a:solidFill>
                <a:effectLst/>
                <a:latin typeface="+mn-lt"/>
                <a:ea typeface="+mn-ea"/>
                <a:cs typeface="+mn-cs"/>
              </a:rPr>
              <a:t>wifi</a:t>
            </a:r>
            <a:r>
              <a:rPr lang="nl-BE" sz="1100" b="0" i="0" kern="1200" baseline="0" smtClean="0">
                <a:solidFill>
                  <a:schemeClr val="tx1"/>
                </a:solidFill>
                <a:effectLst/>
                <a:latin typeface="+mn-lt"/>
                <a:ea typeface="+mn-ea"/>
                <a:cs typeface="+mn-cs"/>
              </a:rPr>
              <a:t> password page</a:t>
            </a:r>
            <a:endParaRPr lang="nl-BE" sz="1100" b="0" i="0" kern="1200" dirty="0" smtClean="0">
              <a:solidFill>
                <a:schemeClr val="tx1"/>
              </a:solidFill>
              <a:effectLst/>
              <a:latin typeface="+mn-lt"/>
              <a:ea typeface="+mn-ea"/>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we decide what to map. If it exists, we can map it. We can adapt our map to map and show anything, like refugee camps ignored by local government.</a:t>
            </a:r>
            <a:endParaRPr lang="nl-BE" dirty="0"/>
          </a:p>
        </p:txBody>
      </p:sp>
    </p:spTree>
    <p:extLst>
      <p:ext uri="{BB962C8B-B14F-4D97-AF65-F5344CB8AC3E}">
        <p14:creationId xmlns:p14="http://schemas.microsoft.com/office/powerpoint/2010/main" val="15660663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 it's open. Google Maps is just a service: you use it as Google sees fit. You can use OSM for what you want, like geographic analysis, generating lists of places to visit, </a:t>
            </a:r>
            <a:r>
              <a:rPr lang="en-US" sz="1100" b="0" i="0" kern="1200" dirty="0" err="1" smtClean="0">
                <a:solidFill>
                  <a:schemeClr val="tx1"/>
                </a:solidFill>
                <a:effectLst/>
                <a:latin typeface="+mn-lt"/>
                <a:ea typeface="+mn-ea"/>
                <a:cs typeface="+mn-cs"/>
              </a:rPr>
              <a:t>personalised</a:t>
            </a:r>
            <a:r>
              <a:rPr lang="en-US" sz="1100" b="0" i="0" kern="1200" dirty="0" smtClean="0">
                <a:solidFill>
                  <a:schemeClr val="tx1"/>
                </a:solidFill>
                <a:effectLst/>
                <a:latin typeface="+mn-lt"/>
                <a:ea typeface="+mn-ea"/>
                <a:cs typeface="+mn-cs"/>
              </a:rPr>
              <a:t> maps, offline navigation, etc. You can not download </a:t>
            </a:r>
            <a:r>
              <a:rPr lang="en-US" sz="1100" b="0" i="0" kern="1200" dirty="0" err="1" smtClean="0">
                <a:solidFill>
                  <a:schemeClr val="tx1"/>
                </a:solidFill>
                <a:effectLst/>
                <a:latin typeface="+mn-lt"/>
                <a:ea typeface="+mn-ea"/>
                <a:cs typeface="+mn-cs"/>
              </a:rPr>
              <a:t>google</a:t>
            </a:r>
            <a:r>
              <a:rPr lang="en-US" sz="1100" b="0" i="0" kern="1200" dirty="0" smtClean="0">
                <a:solidFill>
                  <a:schemeClr val="tx1"/>
                </a:solidFill>
                <a:effectLst/>
                <a:latin typeface="+mn-lt"/>
                <a:ea typeface="+mn-ea"/>
                <a:cs typeface="+mn-cs"/>
              </a:rPr>
              <a:t> map data on your computer, OSM map data you can. </a:t>
            </a:r>
          </a:p>
        </p:txBody>
      </p:sp>
    </p:spTree>
    <p:extLst>
      <p:ext uri="{BB962C8B-B14F-4D97-AF65-F5344CB8AC3E}">
        <p14:creationId xmlns:p14="http://schemas.microsoft.com/office/powerpoint/2010/main" val="2991049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it goes beyond a single project. What we do goes into a single global map, insuring updating, reuse and sharing, and making the development of new tools more efficient</a:t>
            </a:r>
            <a:endParaRPr lang="nl-BE" dirty="0"/>
          </a:p>
        </p:txBody>
      </p:sp>
    </p:spTree>
    <p:extLst>
      <p:ext uri="{BB962C8B-B14F-4D97-AF65-F5344CB8AC3E}">
        <p14:creationId xmlns:p14="http://schemas.microsoft.com/office/powerpoint/2010/main" val="15102331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we're not alone! Over half a million people are building this thing with us.</a:t>
            </a:r>
            <a:endParaRPr lang="nl-BE" dirty="0"/>
          </a:p>
        </p:txBody>
      </p:sp>
    </p:spTree>
    <p:extLst>
      <p:ext uri="{BB962C8B-B14F-4D97-AF65-F5344CB8AC3E}">
        <p14:creationId xmlns:p14="http://schemas.microsoft.com/office/powerpoint/2010/main" val="973500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for example, as a team of </a:t>
            </a:r>
            <a:r>
              <a:rPr lang="en-US" sz="1100" b="0" i="0" kern="1200" dirty="0" err="1" smtClean="0">
                <a:solidFill>
                  <a:schemeClr val="tx1"/>
                </a:solidFill>
                <a:effectLst/>
                <a:latin typeface="+mn-lt"/>
                <a:ea typeface="+mn-ea"/>
                <a:cs typeface="+mn-cs"/>
              </a:rPr>
              <a:t>DwB</a:t>
            </a:r>
            <a:r>
              <a:rPr lang="en-US" sz="1100" b="0" i="0" kern="1200" dirty="0" smtClean="0">
                <a:solidFill>
                  <a:schemeClr val="tx1"/>
                </a:solidFill>
                <a:effectLst/>
                <a:latin typeface="+mn-lt"/>
                <a:ea typeface="+mn-ea"/>
                <a:cs typeface="+mn-cs"/>
              </a:rPr>
              <a:t> rides up the Congo to prevent the spread of a potential epidemic they are lucky to find a map like this. While useful, this could be much better. If they would have a map of this quality before setting out, planning would be easier and more efficient</a:t>
            </a:r>
            <a:endParaRPr lang="nl-BE" dirty="0"/>
          </a:p>
        </p:txBody>
      </p:sp>
    </p:spTree>
    <p:extLst>
      <p:ext uri="{BB962C8B-B14F-4D97-AF65-F5344CB8AC3E}">
        <p14:creationId xmlns:p14="http://schemas.microsoft.com/office/powerpoint/2010/main" val="41489764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Maps aren't just for navigating. This map was used to identify the cause of cholera - water wells, not fogs from the Thames, in London - before bacteria were even discovered.</a:t>
            </a:r>
          </a:p>
          <a:p>
            <a:r>
              <a:rPr lang="en-US" sz="1100" b="0" i="0" kern="1200" dirty="0" smtClean="0">
                <a:solidFill>
                  <a:schemeClr val="tx1"/>
                </a:solidFill>
                <a:effectLst/>
                <a:latin typeface="+mn-lt"/>
                <a:ea typeface="+mn-ea"/>
                <a:cs typeface="+mn-cs"/>
              </a:rPr>
              <a:t>During the recent Ebola outbreak, it was crucial to be able to map patterns of new cases. To do that, you have to be able to pinpoint people with symptoms on the map based on the name of their village. There is no way to do this right without good map data.</a:t>
            </a:r>
          </a:p>
          <a:p>
            <a:r>
              <a:rPr lang="en-US" dirty="0" smtClean="0"/>
              <a:t/>
            </a:r>
            <a:br>
              <a:rPr lang="en-US" dirty="0" smtClean="0"/>
            </a:br>
            <a:endParaRPr lang="nl-BE" dirty="0"/>
          </a:p>
        </p:txBody>
      </p:sp>
    </p:spTree>
    <p:extLst>
      <p:ext uri="{BB962C8B-B14F-4D97-AF65-F5344CB8AC3E}">
        <p14:creationId xmlns:p14="http://schemas.microsoft.com/office/powerpoint/2010/main" val="1779253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 that's all good and well, but, um, what are we going to do about all this now?</a:t>
            </a:r>
            <a:endParaRPr lang="nl-BE" dirty="0"/>
          </a:p>
        </p:txBody>
      </p:sp>
    </p:spTree>
    <p:extLst>
      <p:ext uri="{BB962C8B-B14F-4D97-AF65-F5344CB8AC3E}">
        <p14:creationId xmlns:p14="http://schemas.microsoft.com/office/powerpoint/2010/main" val="4275723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In Western Europe, we take maps for granted. They are everywhere, we can just pick and choose. OSM is pretty cool, but just one of the many</a:t>
            </a:r>
            <a:endParaRPr lang="nl-BE" dirty="0"/>
          </a:p>
        </p:txBody>
      </p:sp>
    </p:spTree>
    <p:extLst>
      <p:ext uri="{BB962C8B-B14F-4D97-AF65-F5344CB8AC3E}">
        <p14:creationId xmlns:p14="http://schemas.microsoft.com/office/powerpoint/2010/main" val="3735258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But what about a town somewhere deep in Chad? What about new refugee camps?</a:t>
            </a:r>
            <a:endParaRPr lang="nl-BE" dirty="0"/>
          </a:p>
        </p:txBody>
      </p:sp>
    </p:spTree>
    <p:extLst>
      <p:ext uri="{BB962C8B-B14F-4D97-AF65-F5344CB8AC3E}">
        <p14:creationId xmlns:p14="http://schemas.microsoft.com/office/powerpoint/2010/main" val="1686457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Google Maps has little interest in places like this. There is no money to be made, people are poor and hardly use their services. It's commercially not interesting to map a place like this for companies. Also governments don't have the means to map this regions. </a:t>
            </a:r>
          </a:p>
        </p:txBody>
      </p:sp>
    </p:spTree>
    <p:extLst>
      <p:ext uri="{BB962C8B-B14F-4D97-AF65-F5344CB8AC3E}">
        <p14:creationId xmlns:p14="http://schemas.microsoft.com/office/powerpoint/2010/main" val="2952024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But in </a:t>
            </a:r>
            <a:r>
              <a:rPr lang="en-US" sz="1100" b="0" i="0" kern="1200" dirty="0" err="1" smtClean="0">
                <a:solidFill>
                  <a:schemeClr val="tx1"/>
                </a:solidFill>
                <a:effectLst/>
                <a:latin typeface="+mn-lt"/>
                <a:ea typeface="+mn-ea"/>
                <a:cs typeface="+mn-cs"/>
              </a:rPr>
              <a:t>OpenStreetMap</a:t>
            </a:r>
            <a:r>
              <a:rPr lang="en-US" sz="1100" b="0" i="0" kern="1200" dirty="0" smtClean="0">
                <a:solidFill>
                  <a:schemeClr val="tx1"/>
                </a:solidFill>
                <a:effectLst/>
                <a:latin typeface="+mn-lt"/>
                <a:ea typeface="+mn-ea"/>
                <a:cs typeface="+mn-cs"/>
              </a:rPr>
              <a:t>, it looks like this. Where there's interest, there can be a map.</a:t>
            </a:r>
            <a:endParaRPr lang="nl-BE" dirty="0"/>
          </a:p>
        </p:txBody>
      </p:sp>
    </p:spTree>
    <p:extLst>
      <p:ext uri="{BB962C8B-B14F-4D97-AF65-F5344CB8AC3E}">
        <p14:creationId xmlns:p14="http://schemas.microsoft.com/office/powerpoint/2010/main" val="3796179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 but OSM isn't quite finished yet.</a:t>
            </a:r>
            <a:endParaRPr lang="nl-BE" dirty="0"/>
          </a:p>
        </p:txBody>
      </p:sp>
    </p:spTree>
    <p:extLst>
      <p:ext uri="{BB962C8B-B14F-4D97-AF65-F5344CB8AC3E}">
        <p14:creationId xmlns:p14="http://schemas.microsoft.com/office/powerpoint/2010/main" val="2389227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Tree>
    <p:extLst>
      <p:ext uri="{BB962C8B-B14F-4D97-AF65-F5344CB8AC3E}">
        <p14:creationId xmlns:p14="http://schemas.microsoft.com/office/powerpoint/2010/main" val="22761477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a:xfrm>
            <a:off x="1143000" y="685800"/>
            <a:ext cx="4572000" cy="3429000"/>
          </a:xfrm>
        </p:spPr>
      </p:sp>
      <p:sp>
        <p:nvSpPr>
          <p:cNvPr id="3" name="Tijdelijke aanduiding voor notities 2"/>
          <p:cNvSpPr>
            <a:spLocks noGrp="1"/>
          </p:cNvSpPr>
          <p:nvPr>
            <p:ph type="body" idx="1"/>
          </p:nvPr>
        </p:nvSpPr>
        <p:spPr/>
        <p:txBody>
          <a:bodyPr/>
          <a:lstStyle/>
          <a:p>
            <a:endParaRPr lang="nl-BE" dirty="0"/>
          </a:p>
        </p:txBody>
      </p:sp>
      <p:sp>
        <p:nvSpPr>
          <p:cNvPr id="4" name="Tijdelijke aanduiding voor dianummer 3"/>
          <p:cNvSpPr>
            <a:spLocks noGrp="1"/>
          </p:cNvSpPr>
          <p:nvPr>
            <p:ph type="sldNum" sz="quarter" idx="10"/>
          </p:nvPr>
        </p:nvSpPr>
        <p:spPr>
          <a:xfrm>
            <a:off x="3884613" y="8685213"/>
            <a:ext cx="2971800" cy="457200"/>
          </a:xfrm>
          <a:prstGeom prst="rect">
            <a:avLst/>
          </a:prstGeom>
        </p:spPr>
        <p:txBody>
          <a:bodyPr/>
          <a:lstStyle/>
          <a:p>
            <a:fld id="{A07013AD-A749-487C-94C4-73191439D6E5}" type="slidenum">
              <a:rPr lang="nl-BE" smtClean="0"/>
              <a:t>9</a:t>
            </a:fld>
            <a:endParaRPr lang="nl-BE"/>
          </a:p>
        </p:txBody>
      </p:sp>
    </p:spTree>
    <p:extLst>
      <p:ext uri="{BB962C8B-B14F-4D97-AF65-F5344CB8AC3E}">
        <p14:creationId xmlns:p14="http://schemas.microsoft.com/office/powerpoint/2010/main" val="23594073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100" b="0" i="0" kern="1200" dirty="0" smtClean="0">
                <a:solidFill>
                  <a:schemeClr val="tx1"/>
                </a:solidFill>
                <a:effectLst/>
                <a:latin typeface="+mn-lt"/>
                <a:ea typeface="+mn-ea"/>
                <a:cs typeface="+mn-cs"/>
              </a:rPr>
              <a:t>we're fast - we can coordinate our mapping at times of disaster to create top notch maps in no time. But that relies on experience mappers - and that's what we want you to become</a:t>
            </a:r>
            <a:endParaRPr lang="nl-BE" dirty="0"/>
          </a:p>
        </p:txBody>
      </p:sp>
    </p:spTree>
    <p:extLst>
      <p:ext uri="{BB962C8B-B14F-4D97-AF65-F5344CB8AC3E}">
        <p14:creationId xmlns:p14="http://schemas.microsoft.com/office/powerpoint/2010/main" val="1403026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
        <p:cNvGrpSpPr/>
        <p:nvPr/>
      </p:nvGrpSpPr>
      <p:grpSpPr>
        <a:xfrm>
          <a:off x="0" y="0"/>
          <a:ext cx="0" cy="0"/>
          <a:chOff x="0" y="0"/>
          <a:chExt cx="0" cy="0"/>
        </a:xfrm>
      </p:grpSpPr>
      <p:sp>
        <p:nvSpPr>
          <p:cNvPr id="8" name="Shape 8"/>
          <p:cNvSpPr txBox="1">
            <a:spLocks noGrp="1"/>
          </p:cNvSpPr>
          <p:nvPr>
            <p:ph type="ctrTitle"/>
          </p:nvPr>
        </p:nvSpPr>
        <p:spPr>
          <a:xfrm>
            <a:off x="685800" y="2111123"/>
            <a:ext cx="7772400" cy="1546475"/>
          </a:xfrm>
          <a:prstGeom prst="rect">
            <a:avLst/>
          </a:prstGeom>
        </p:spPr>
        <p:txBody>
          <a:bodyPr lIns="91425" tIns="91425" rIns="91425" b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a:endParaRPr/>
          </a:p>
        </p:txBody>
      </p:sp>
      <p:sp>
        <p:nvSpPr>
          <p:cNvPr id="9" name="Shape 9"/>
          <p:cNvSpPr txBox="1">
            <a:spLocks noGrp="1"/>
          </p:cNvSpPr>
          <p:nvPr>
            <p:ph type="subTitle" idx="1"/>
          </p:nvPr>
        </p:nvSpPr>
        <p:spPr>
          <a:xfrm>
            <a:off x="685800" y="3786738"/>
            <a:ext cx="7772400" cy="1046316"/>
          </a:xfrm>
          <a:prstGeom prst="rect">
            <a:avLst/>
          </a:prstGeom>
        </p:spPr>
        <p:txBody>
          <a:bodyPr lIns="91425" tIns="91425" rIns="91425" bIns="91425" anchor="t" anchorCtr="0"/>
          <a:lstStyle>
            <a:lvl1pPr algn="ctr">
              <a:spcBef>
                <a:spcPts val="0"/>
              </a:spcBef>
              <a:buClr>
                <a:schemeClr val="dk2"/>
              </a:buClr>
              <a:buNone/>
              <a:defRPr>
                <a:solidFill>
                  <a:schemeClr val="dk2"/>
                </a:solidFill>
              </a:defRPr>
            </a:lvl1pPr>
            <a:lvl2pPr algn="ctr">
              <a:spcBef>
                <a:spcPts val="0"/>
              </a:spcBef>
              <a:buClr>
                <a:schemeClr val="dk2"/>
              </a:buClr>
              <a:buSzPct val="100000"/>
              <a:buNone/>
              <a:defRPr sz="3000">
                <a:solidFill>
                  <a:schemeClr val="dk2"/>
                </a:solidFill>
              </a:defRPr>
            </a:lvl2pPr>
            <a:lvl3pPr algn="ctr">
              <a:spcBef>
                <a:spcPts val="0"/>
              </a:spcBef>
              <a:buClr>
                <a:schemeClr val="dk2"/>
              </a:buClr>
              <a:buSzPct val="100000"/>
              <a:buNone/>
              <a:defRPr sz="3000">
                <a:solidFill>
                  <a:schemeClr val="dk2"/>
                </a:solidFill>
              </a:defRPr>
            </a:lvl3pPr>
            <a:lvl4pPr algn="ctr">
              <a:spcBef>
                <a:spcPts val="0"/>
              </a:spcBef>
              <a:buClr>
                <a:schemeClr val="dk2"/>
              </a:buClr>
              <a:buSzPct val="100000"/>
              <a:buNone/>
              <a:defRPr sz="3000">
                <a:solidFill>
                  <a:schemeClr val="dk2"/>
                </a:solidFill>
              </a:defRPr>
            </a:lvl4pPr>
            <a:lvl5pPr algn="ctr">
              <a:spcBef>
                <a:spcPts val="0"/>
              </a:spcBef>
              <a:buClr>
                <a:schemeClr val="dk2"/>
              </a:buClr>
              <a:buSzPct val="100000"/>
              <a:buNone/>
              <a:defRPr sz="3000">
                <a:solidFill>
                  <a:schemeClr val="dk2"/>
                </a:solidFill>
              </a:defRPr>
            </a:lvl5pPr>
            <a:lvl6pPr algn="ctr">
              <a:spcBef>
                <a:spcPts val="0"/>
              </a:spcBef>
              <a:buClr>
                <a:schemeClr val="dk2"/>
              </a:buClr>
              <a:buSzPct val="100000"/>
              <a:buNone/>
              <a:defRPr sz="3000">
                <a:solidFill>
                  <a:schemeClr val="dk2"/>
                </a:solidFill>
              </a:defRPr>
            </a:lvl6pPr>
            <a:lvl7pPr algn="ctr">
              <a:spcBef>
                <a:spcPts val="0"/>
              </a:spcBef>
              <a:buClr>
                <a:schemeClr val="dk2"/>
              </a:buClr>
              <a:buSzPct val="100000"/>
              <a:buNone/>
              <a:defRPr sz="3000">
                <a:solidFill>
                  <a:schemeClr val="dk2"/>
                </a:solidFill>
              </a:defRPr>
            </a:lvl7pPr>
            <a:lvl8pPr algn="ctr">
              <a:spcBef>
                <a:spcPts val="0"/>
              </a:spcBef>
              <a:buClr>
                <a:schemeClr val="dk2"/>
              </a:buClr>
              <a:buSzPct val="100000"/>
              <a:buNone/>
              <a:defRPr sz="3000">
                <a:solidFill>
                  <a:schemeClr val="dk2"/>
                </a:solidFill>
              </a:defRPr>
            </a:lvl8pPr>
            <a:lvl9pPr algn="ctr">
              <a:spcBef>
                <a:spcPts val="0"/>
              </a:spcBef>
              <a:buClr>
                <a:schemeClr val="dk2"/>
              </a:buClr>
              <a:buSzPct val="100000"/>
              <a:buNone/>
              <a:defRPr sz="3000">
                <a:solidFill>
                  <a:schemeClr val="dk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5" name="Shape 15"/>
          <p:cNvSpPr txBox="1">
            <a:spLocks noGrp="1"/>
          </p:cNvSpPr>
          <p:nvPr>
            <p:ph type="body" idx="1"/>
          </p:nvPr>
        </p:nvSpPr>
        <p:spPr>
          <a:xfrm>
            <a:off x="457201" y="1600200"/>
            <a:ext cx="3994525" cy="4967573"/>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6" name="Shape 16"/>
          <p:cNvSpPr txBox="1">
            <a:spLocks noGrp="1"/>
          </p:cNvSpPr>
          <p:nvPr>
            <p:ph type="body" idx="2"/>
          </p:nvPr>
        </p:nvSpPr>
        <p:spPr>
          <a:xfrm>
            <a:off x="4692274" y="1600200"/>
            <a:ext cx="3994525" cy="4967573"/>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57200" y="274637"/>
            <a:ext cx="8229600" cy="11430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Caption">
    <p:spTree>
      <p:nvGrpSpPr>
        <p:cNvPr id="1" name="Shape 19"/>
        <p:cNvGrpSpPr/>
        <p:nvPr/>
      </p:nvGrpSpPr>
      <p:grpSpPr>
        <a:xfrm>
          <a:off x="0" y="0"/>
          <a:ext cx="0" cy="0"/>
          <a:chOff x="0" y="0"/>
          <a:chExt cx="0" cy="0"/>
        </a:xfrm>
      </p:grpSpPr>
      <p:sp>
        <p:nvSpPr>
          <p:cNvPr id="20" name="Shape 20"/>
          <p:cNvSpPr txBox="1">
            <a:spLocks noGrp="1"/>
          </p:cNvSpPr>
          <p:nvPr>
            <p:ph type="body" idx="1"/>
          </p:nvPr>
        </p:nvSpPr>
        <p:spPr>
          <a:xfrm>
            <a:off x="457200" y="5875079"/>
            <a:ext cx="8229600" cy="692693"/>
          </a:xfrm>
          <a:prstGeom prst="rect">
            <a:avLst/>
          </a:prstGeom>
        </p:spPr>
        <p:txBody>
          <a:bodyPr lIns="91425" tIns="91425" rIns="91425" bIns="91425" anchor="t" anchorCtr="0"/>
          <a:lstStyle>
            <a:lvl1pPr algn="ctr">
              <a:spcBef>
                <a:spcPts val="360"/>
              </a:spcBef>
              <a:buSzPct val="100000"/>
              <a:buNone/>
              <a:defRPr sz="1800"/>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NL"/>
          </a:p>
        </p:txBody>
      </p:sp>
      <p:sp>
        <p:nvSpPr>
          <p:cNvPr id="3" name="Tijdelijke aanduiding voor inhoud 2"/>
          <p:cNvSpPr>
            <a:spLocks noGrp="1"/>
          </p:cNvSpPr>
          <p:nvPr>
            <p:ph idx="1"/>
          </p:nvPr>
        </p:nvSpPr>
        <p:spPr/>
        <p:txBody>
          <a:bodyPr/>
          <a:lstStyle/>
          <a:p>
            <a:pPr lvl="0"/>
            <a:r>
              <a:rPr lang="nl-NL" smtClean="0"/>
              <a:t>Klik om de modelstijlen te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NL"/>
          </a:p>
        </p:txBody>
      </p:sp>
      <p:sp>
        <p:nvSpPr>
          <p:cNvPr id="4" name="Tijdelijke aanduiding voor datum 3"/>
          <p:cNvSpPr>
            <a:spLocks noGrp="1"/>
          </p:cNvSpPr>
          <p:nvPr>
            <p:ph type="dt" sz="half" idx="10"/>
          </p:nvPr>
        </p:nvSpPr>
        <p:spPr>
          <a:xfrm>
            <a:off x="457200" y="6356351"/>
            <a:ext cx="2133600" cy="365125"/>
          </a:xfrm>
          <a:prstGeom prst="rect">
            <a:avLst/>
          </a:prstGeom>
        </p:spPr>
        <p:txBody>
          <a:bodyPr/>
          <a:lstStyle/>
          <a:p>
            <a:fld id="{3D636C07-7E76-46D3-B86B-6AF7C60E533E}" type="datetimeFigureOut">
              <a:rPr lang="nl-NL" smtClean="0"/>
              <a:t>6-6-2016</a:t>
            </a:fld>
            <a:endParaRPr lang="nl-NL"/>
          </a:p>
        </p:txBody>
      </p:sp>
      <p:sp>
        <p:nvSpPr>
          <p:cNvPr id="5" name="Tijdelijke aanduiding voor voettekst 4"/>
          <p:cNvSpPr>
            <a:spLocks noGrp="1"/>
          </p:cNvSpPr>
          <p:nvPr>
            <p:ph type="ftr" sz="quarter" idx="11"/>
          </p:nvPr>
        </p:nvSpPr>
        <p:spPr>
          <a:xfrm>
            <a:off x="3124200" y="6356351"/>
            <a:ext cx="2895600" cy="365125"/>
          </a:xfrm>
          <a:prstGeom prst="rect">
            <a:avLst/>
          </a:prstGeom>
        </p:spPr>
        <p:txBody>
          <a:bodyPr/>
          <a:lstStyle/>
          <a:p>
            <a:endParaRPr lang="nl-NL"/>
          </a:p>
        </p:txBody>
      </p:sp>
      <p:sp>
        <p:nvSpPr>
          <p:cNvPr id="6" name="Tijdelijke aanduiding voor dianummer 5"/>
          <p:cNvSpPr>
            <a:spLocks noGrp="1"/>
          </p:cNvSpPr>
          <p:nvPr>
            <p:ph type="sldNum" sz="quarter" idx="12"/>
          </p:nvPr>
        </p:nvSpPr>
        <p:spPr>
          <a:xfrm>
            <a:off x="6553200" y="6356351"/>
            <a:ext cx="2133600" cy="365125"/>
          </a:xfrm>
          <a:prstGeom prst="rect">
            <a:avLst/>
          </a:prstGeom>
        </p:spPr>
        <p:txBody>
          <a:bodyPr/>
          <a:lstStyle/>
          <a:p>
            <a:fld id="{A9096D49-DAE3-40DE-93E0-41688E0A5016}" type="slidenum">
              <a:rPr lang="nl-NL" smtClean="0"/>
              <a:t>‹nr.›</a:t>
            </a:fld>
            <a:endParaRPr lang="nl-NL"/>
          </a:p>
        </p:txBody>
      </p:sp>
    </p:spTree>
    <p:extLst>
      <p:ext uri="{BB962C8B-B14F-4D97-AF65-F5344CB8AC3E}">
        <p14:creationId xmlns:p14="http://schemas.microsoft.com/office/powerpoint/2010/main" val="341228898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spcBef>
                <a:spcPts val="0"/>
              </a:spcBef>
              <a:buClr>
                <a:schemeClr val="dk1"/>
              </a:buClr>
              <a:buSzPct val="100000"/>
              <a:buNone/>
              <a:defRPr sz="3600" b="1">
                <a:solidFill>
                  <a:schemeClr val="dk1"/>
                </a:solidFill>
              </a:defRPr>
            </a:lvl1pPr>
            <a:lvl2pPr>
              <a:spcBef>
                <a:spcPts val="0"/>
              </a:spcBef>
              <a:buClr>
                <a:schemeClr val="dk1"/>
              </a:buClr>
              <a:buSzPct val="100000"/>
              <a:buNone/>
              <a:defRPr sz="3600" b="1">
                <a:solidFill>
                  <a:schemeClr val="dk1"/>
                </a:solidFill>
              </a:defRPr>
            </a:lvl2pPr>
            <a:lvl3pPr>
              <a:spcBef>
                <a:spcPts val="0"/>
              </a:spcBef>
              <a:buClr>
                <a:schemeClr val="dk1"/>
              </a:buClr>
              <a:buSzPct val="100000"/>
              <a:buNone/>
              <a:defRPr sz="3600" b="1">
                <a:solidFill>
                  <a:schemeClr val="dk1"/>
                </a:solidFill>
              </a:defRPr>
            </a:lvl3pPr>
            <a:lvl4pPr>
              <a:spcBef>
                <a:spcPts val="0"/>
              </a:spcBef>
              <a:buClr>
                <a:schemeClr val="dk1"/>
              </a:buClr>
              <a:buSzPct val="100000"/>
              <a:buNone/>
              <a:defRPr sz="3600" b="1">
                <a:solidFill>
                  <a:schemeClr val="dk1"/>
                </a:solidFill>
              </a:defRPr>
            </a:lvl4pPr>
            <a:lvl5pPr>
              <a:spcBef>
                <a:spcPts val="0"/>
              </a:spcBef>
              <a:buClr>
                <a:schemeClr val="dk1"/>
              </a:buClr>
              <a:buSzPct val="100000"/>
              <a:buNone/>
              <a:defRPr sz="3600" b="1">
                <a:solidFill>
                  <a:schemeClr val="dk1"/>
                </a:solidFill>
              </a:defRPr>
            </a:lvl5pPr>
            <a:lvl6pPr>
              <a:spcBef>
                <a:spcPts val="0"/>
              </a:spcBef>
              <a:buClr>
                <a:schemeClr val="dk1"/>
              </a:buClr>
              <a:buSzPct val="100000"/>
              <a:buNone/>
              <a:defRPr sz="3600" b="1">
                <a:solidFill>
                  <a:schemeClr val="dk1"/>
                </a:solidFill>
              </a:defRPr>
            </a:lvl6pPr>
            <a:lvl7pPr>
              <a:spcBef>
                <a:spcPts val="0"/>
              </a:spcBef>
              <a:buClr>
                <a:schemeClr val="dk1"/>
              </a:buClr>
              <a:buSzPct val="100000"/>
              <a:buNone/>
              <a:defRPr sz="3600" b="1">
                <a:solidFill>
                  <a:schemeClr val="dk1"/>
                </a:solidFill>
              </a:defRPr>
            </a:lvl7pPr>
            <a:lvl8pPr>
              <a:spcBef>
                <a:spcPts val="0"/>
              </a:spcBef>
              <a:buClr>
                <a:schemeClr val="dk1"/>
              </a:buClr>
              <a:buSzPct val="100000"/>
              <a:buNone/>
              <a:defRPr sz="3600" b="1">
                <a:solidFill>
                  <a:schemeClr val="dk1"/>
                </a:solidFill>
              </a:defRPr>
            </a:lvl8pPr>
            <a:lvl9pPr>
              <a:spcBef>
                <a:spcPts val="0"/>
              </a:spcBef>
              <a:buClr>
                <a:schemeClr val="dk1"/>
              </a:buClr>
              <a:buSzPct val="100000"/>
              <a:buNone/>
              <a:defRPr sz="3600" b="1">
                <a:solidFill>
                  <a:schemeClr val="dk1"/>
                </a:solidFill>
              </a:defRPr>
            </a:lvl9pPr>
          </a:lstStyle>
          <a:p>
            <a:endParaRPr/>
          </a:p>
        </p:txBody>
      </p:sp>
      <p:sp>
        <p:nvSpPr>
          <p:cNvPr id="6" name="Shape 6"/>
          <p:cNvSpPr txBox="1">
            <a:spLocks noGrp="1"/>
          </p:cNvSpPr>
          <p:nvPr>
            <p:ph type="body" idx="1"/>
          </p:nvPr>
        </p:nvSpPr>
        <p:spPr>
          <a:xfrm>
            <a:off x="457200" y="1600200"/>
            <a:ext cx="8229600" cy="4967573"/>
          </a:xfrm>
          <a:prstGeom prst="rect">
            <a:avLst/>
          </a:prstGeom>
          <a:noFill/>
          <a:ln>
            <a:noFill/>
          </a:ln>
        </p:spPr>
        <p:txBody>
          <a:bodyPr lIns="91425" tIns="91425" rIns="91425" bIns="91425" anchor="t" anchorCtr="0"/>
          <a:lstStyle>
            <a:lvl1pPr>
              <a:spcBef>
                <a:spcPts val="600"/>
              </a:spcBef>
              <a:buClr>
                <a:schemeClr val="dk1"/>
              </a:buClr>
              <a:buSzPct val="100000"/>
              <a:defRPr sz="3000">
                <a:solidFill>
                  <a:schemeClr val="dk1"/>
                </a:solidFill>
              </a:defRPr>
            </a:lvl1pPr>
            <a:lvl2pPr>
              <a:spcBef>
                <a:spcPts val="480"/>
              </a:spcBef>
              <a:buClr>
                <a:schemeClr val="dk1"/>
              </a:buClr>
              <a:buSzPct val="100000"/>
              <a:defRPr sz="2400">
                <a:solidFill>
                  <a:schemeClr val="dk1"/>
                </a:solidFill>
              </a:defRPr>
            </a:lvl2pPr>
            <a:lvl3pPr>
              <a:spcBef>
                <a:spcPts val="480"/>
              </a:spcBef>
              <a:buClr>
                <a:schemeClr val="dk1"/>
              </a:buClr>
              <a:buSzPct val="100000"/>
              <a:defRPr sz="2400">
                <a:solidFill>
                  <a:schemeClr val="dk1"/>
                </a:solidFill>
              </a:defRPr>
            </a:lvl3pPr>
            <a:lvl4pPr>
              <a:spcBef>
                <a:spcPts val="360"/>
              </a:spcBef>
              <a:buClr>
                <a:schemeClr val="dk1"/>
              </a:buClr>
              <a:buSzPct val="100000"/>
              <a:defRPr sz="1800">
                <a:solidFill>
                  <a:schemeClr val="dk1"/>
                </a:solidFill>
              </a:defRPr>
            </a:lvl4pPr>
            <a:lvl5pPr>
              <a:spcBef>
                <a:spcPts val="360"/>
              </a:spcBef>
              <a:buClr>
                <a:schemeClr val="dk1"/>
              </a:buClr>
              <a:buSzPct val="100000"/>
              <a:defRPr sz="1800">
                <a:solidFill>
                  <a:schemeClr val="dk1"/>
                </a:solidFill>
              </a:defRPr>
            </a:lvl5pPr>
            <a:lvl6pPr>
              <a:spcBef>
                <a:spcPts val="360"/>
              </a:spcBef>
              <a:buClr>
                <a:schemeClr val="dk1"/>
              </a:buClr>
              <a:buSzPct val="100000"/>
              <a:defRPr sz="1800">
                <a:solidFill>
                  <a:schemeClr val="dk1"/>
                </a:solidFill>
              </a:defRPr>
            </a:lvl6pPr>
            <a:lvl7pPr>
              <a:spcBef>
                <a:spcPts val="360"/>
              </a:spcBef>
              <a:buClr>
                <a:schemeClr val="dk1"/>
              </a:buClr>
              <a:buSzPct val="100000"/>
              <a:defRPr sz="1800">
                <a:solidFill>
                  <a:schemeClr val="dk1"/>
                </a:solidFill>
              </a:defRPr>
            </a:lvl7pPr>
            <a:lvl8pPr>
              <a:spcBef>
                <a:spcPts val="360"/>
              </a:spcBef>
              <a:buClr>
                <a:schemeClr val="dk1"/>
              </a:buClr>
              <a:buSzPct val="100000"/>
              <a:defRPr sz="1800">
                <a:solidFill>
                  <a:schemeClr val="dk1"/>
                </a:solidFill>
              </a:defRPr>
            </a:lvl8pPr>
            <a:lvl9pPr>
              <a:spcBef>
                <a:spcPts val="360"/>
              </a:spcBef>
              <a:buClr>
                <a:schemeClr val="dk1"/>
              </a:buClr>
              <a:buSzPct val="100000"/>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5" r:id="rId6"/>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 Id="rId9" Type="http://schemas.openxmlformats.org/officeDocument/2006/relationships/image" Target="../media/image7.jpeg"/></Relationships>
</file>

<file path=ppt/slides/_rels/slide10.xml.rels><?xml version="1.0" encoding="UTF-8" standalone="yes"?>
<Relationships xmlns="http://schemas.openxmlformats.org/package/2006/relationships"><Relationship Id="rId3" Type="http://schemas.openxmlformats.org/officeDocument/2006/relationships/hyperlink" Target="https://vimeo.com/9182869"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image" Target="../media/image19.jpeg"/><Relationship Id="rId4" Type="http://schemas.openxmlformats.org/officeDocument/2006/relationships/image" Target="../media/image18.jpeg"/></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hyperlink" Target="http://tools.geofabrik.de/mc/#15/49.0094/8.3902&amp;num=4&amp;mt0=mapnik&amp;mt1=google-map&amp;mt2=nokia-map&amp;mt3=bing-map" TargetMode="Externa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
        <p:cNvGrpSpPr/>
        <p:nvPr/>
      </p:nvGrpSpPr>
      <p:grpSpPr>
        <a:xfrm>
          <a:off x="0" y="0"/>
          <a:ext cx="0" cy="0"/>
          <a:chOff x="0" y="0"/>
          <a:chExt cx="0" cy="0"/>
        </a:xfrm>
      </p:grpSpPr>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250" y="152103"/>
            <a:ext cx="4350569" cy="1847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3" name="Shape 23"/>
          <p:cNvSpPr txBox="1">
            <a:spLocks noGrp="1"/>
          </p:cNvSpPr>
          <p:nvPr>
            <p:ph type="ctrTitle"/>
          </p:nvPr>
        </p:nvSpPr>
        <p:spPr>
          <a:xfrm>
            <a:off x="731380" y="712215"/>
            <a:ext cx="6336704" cy="1546399"/>
          </a:xfrm>
          <a:prstGeom prst="rect">
            <a:avLst/>
          </a:prstGeom>
        </p:spPr>
        <p:txBody>
          <a:bodyPr lIns="91425" tIns="91425" rIns="91425" bIns="91425" anchor="b" anchorCtr="0">
            <a:noAutofit/>
          </a:bodyPr>
          <a:lstStyle/>
          <a:p>
            <a:pPr>
              <a:spcBef>
                <a:spcPts val="0"/>
              </a:spcBef>
              <a:buNone/>
            </a:pPr>
            <a:r>
              <a:rPr lang="en-GB" dirty="0" err="1" smtClean="0">
                <a:solidFill>
                  <a:srgbClr val="990000"/>
                </a:solidFill>
                <a:latin typeface="Oxygen"/>
                <a:ea typeface="Oxygen"/>
                <a:cs typeface="Oxygen"/>
                <a:sym typeface="Oxygen"/>
              </a:rPr>
              <a:t>Mapathon</a:t>
            </a:r>
            <a:endParaRPr lang="en-GB" dirty="0">
              <a:solidFill>
                <a:srgbClr val="990000"/>
              </a:solidFill>
              <a:latin typeface="Oxygen"/>
              <a:ea typeface="Oxygen"/>
              <a:cs typeface="Oxygen"/>
              <a:sym typeface="Oxygen"/>
            </a:endParaRPr>
          </a:p>
        </p:txBody>
      </p:sp>
      <p:pic>
        <p:nvPicPr>
          <p:cNvPr id="26" name="Shape 26"/>
          <p:cNvPicPr preferRelativeResize="0"/>
          <p:nvPr/>
        </p:nvPicPr>
        <p:blipFill>
          <a:blip r:embed="rId4" cstate="email">
            <a:alphaModFix/>
            <a:extLst>
              <a:ext uri="{28A0092B-C50C-407E-A947-70E740481C1C}">
                <a14:useLocalDpi xmlns:a14="http://schemas.microsoft.com/office/drawing/2010/main"/>
              </a:ext>
            </a:extLst>
          </a:blip>
          <a:stretch>
            <a:fillRect/>
          </a:stretch>
        </p:blipFill>
        <p:spPr>
          <a:xfrm>
            <a:off x="2021270" y="6069504"/>
            <a:ext cx="1878462" cy="788495"/>
          </a:xfrm>
          <a:prstGeom prst="rect">
            <a:avLst/>
          </a:prstGeom>
          <a:noFill/>
          <a:ln>
            <a:noFill/>
          </a:ln>
        </p:spPr>
      </p:pic>
      <p:sp>
        <p:nvSpPr>
          <p:cNvPr id="27" name="Shape 27"/>
          <p:cNvSpPr txBox="1">
            <a:spLocks noGrp="1"/>
          </p:cNvSpPr>
          <p:nvPr>
            <p:ph type="subTitle" idx="3"/>
          </p:nvPr>
        </p:nvSpPr>
        <p:spPr>
          <a:xfrm>
            <a:off x="755576" y="4938319"/>
            <a:ext cx="7772400" cy="1046399"/>
          </a:xfrm>
          <a:prstGeom prst="rect">
            <a:avLst/>
          </a:prstGeom>
        </p:spPr>
        <p:txBody>
          <a:bodyPr lIns="91425" tIns="91425" rIns="91425" bIns="91425" anchor="t" anchorCtr="0">
            <a:noAutofit/>
          </a:bodyPr>
          <a:lstStyle/>
          <a:p>
            <a:pPr lvl="0" rtl="0">
              <a:spcBef>
                <a:spcPts val="0"/>
              </a:spcBef>
              <a:buNone/>
            </a:pPr>
            <a:r>
              <a:rPr lang="en-GB" sz="3600" dirty="0">
                <a:solidFill>
                  <a:srgbClr val="E06666"/>
                </a:solidFill>
                <a:latin typeface="Oxygen"/>
                <a:ea typeface="Oxygen"/>
                <a:cs typeface="Oxygen"/>
                <a:sym typeface="Oxygen"/>
              </a:rPr>
              <a:t>‘Let’s get mapping…!’</a:t>
            </a:r>
          </a:p>
        </p:txBody>
      </p:sp>
      <p:pic>
        <p:nvPicPr>
          <p:cNvPr id="28" name="Shape 28"/>
          <p:cNvPicPr preferRelativeResize="0"/>
          <p:nvPr/>
        </p:nvPicPr>
        <p:blipFill>
          <a:blip r:embed="rId5" cstate="email">
            <a:alphaModFix/>
            <a:extLst>
              <a:ext uri="{28A0092B-C50C-407E-A947-70E740481C1C}">
                <a14:useLocalDpi xmlns:a14="http://schemas.microsoft.com/office/drawing/2010/main"/>
              </a:ext>
            </a:extLst>
          </a:blip>
          <a:stretch>
            <a:fillRect/>
          </a:stretch>
        </p:blipFill>
        <p:spPr>
          <a:xfrm>
            <a:off x="5508104" y="6069505"/>
            <a:ext cx="1584176" cy="788495"/>
          </a:xfrm>
          <a:prstGeom prst="rect">
            <a:avLst/>
          </a:prstGeom>
          <a:noFill/>
          <a:ln>
            <a:noFill/>
          </a:ln>
        </p:spPr>
      </p:pic>
      <p:pic>
        <p:nvPicPr>
          <p:cNvPr id="29" name="Shape 29"/>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3899732" y="5661248"/>
            <a:ext cx="1584175" cy="1181135"/>
          </a:xfrm>
          <a:prstGeom prst="rect">
            <a:avLst/>
          </a:prstGeom>
          <a:noFill/>
          <a:ln>
            <a:noFill/>
          </a:ln>
        </p:spPr>
      </p:pic>
      <p:pic>
        <p:nvPicPr>
          <p:cNvPr id="1027" name="Picture 3" descr="C:\Users\sa59772\Desktop\OSM\mapathon\poster\osmbe.png"/>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64288" y="2942211"/>
            <a:ext cx="1008112" cy="100076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Handicap International"/>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95536" y="2779213"/>
            <a:ext cx="2895600" cy="104775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SF"/>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419872" y="2679202"/>
            <a:ext cx="3333750" cy="12477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4698" y="116632"/>
            <a:ext cx="8229600" cy="1143000"/>
          </a:xfrm>
        </p:spPr>
        <p:txBody>
          <a:bodyPr/>
          <a:lstStyle/>
          <a:p>
            <a:pPr algn="l"/>
            <a:r>
              <a:rPr lang="nl-BE" dirty="0" smtClean="0">
                <a:solidFill>
                  <a:schemeClr val="bg1"/>
                </a:solidFill>
              </a:rPr>
              <a:t>Het is sneller!</a:t>
            </a:r>
            <a:endParaRPr lang="nl-BE" dirty="0">
              <a:solidFill>
                <a:schemeClr val="bg1"/>
              </a:solidFill>
            </a:endParaRPr>
          </a:p>
        </p:txBody>
      </p:sp>
      <p:sp>
        <p:nvSpPr>
          <p:cNvPr id="2" name="Tijdelijke aanduiding voor inhoud 1"/>
          <p:cNvSpPr>
            <a:spLocks noGrp="1"/>
          </p:cNvSpPr>
          <p:nvPr>
            <p:ph idx="1"/>
          </p:nvPr>
        </p:nvSpPr>
        <p:spPr>
          <a:xfrm>
            <a:off x="2627784" y="2276872"/>
            <a:ext cx="3826768" cy="1180728"/>
          </a:xfrm>
        </p:spPr>
        <p:txBody>
          <a:bodyPr/>
          <a:lstStyle/>
          <a:p>
            <a:r>
              <a:rPr lang="nl-BE" sz="5000" dirty="0" err="1" smtClean="0"/>
              <a:t>We’re</a:t>
            </a:r>
            <a:r>
              <a:rPr lang="nl-BE" sz="5000" dirty="0" smtClean="0"/>
              <a:t> </a:t>
            </a:r>
            <a:r>
              <a:rPr lang="nl-BE" sz="5000" dirty="0" err="1" smtClean="0">
                <a:hlinkClick r:id="rId3"/>
              </a:rPr>
              <a:t>quick</a:t>
            </a:r>
            <a:endParaRPr lang="nl-BE" sz="5000" dirty="0"/>
          </a:p>
        </p:txBody>
      </p:sp>
      <p:sp>
        <p:nvSpPr>
          <p:cNvPr id="3" name="Tekstvak 2"/>
          <p:cNvSpPr txBox="1"/>
          <p:nvPr/>
        </p:nvSpPr>
        <p:spPr>
          <a:xfrm>
            <a:off x="2051720" y="4581128"/>
            <a:ext cx="5484194" cy="523220"/>
          </a:xfrm>
          <a:prstGeom prst="rect">
            <a:avLst/>
          </a:prstGeom>
          <a:noFill/>
        </p:spPr>
        <p:txBody>
          <a:bodyPr wrap="none" rtlCol="0">
            <a:spAutoFit/>
          </a:bodyPr>
          <a:lstStyle/>
          <a:p>
            <a:r>
              <a:rPr lang="nl-BE" sz="2800" dirty="0" smtClean="0"/>
              <a:t>(</a:t>
            </a:r>
            <a:r>
              <a:rPr lang="nl-BE" sz="2800" dirty="0" err="1" smtClean="0"/>
              <a:t>and</a:t>
            </a:r>
            <a:r>
              <a:rPr lang="nl-BE" sz="2800" dirty="0" smtClean="0"/>
              <a:t> we want </a:t>
            </a:r>
            <a:r>
              <a:rPr lang="nl-BE" sz="2800" dirty="0" err="1" smtClean="0"/>
              <a:t>to</a:t>
            </a:r>
            <a:r>
              <a:rPr lang="nl-BE" sz="2800" dirty="0" smtClean="0"/>
              <a:t> </a:t>
            </a:r>
            <a:r>
              <a:rPr lang="nl-BE" sz="2800" dirty="0" err="1" smtClean="0"/>
              <a:t>be</a:t>
            </a:r>
            <a:r>
              <a:rPr lang="nl-BE" sz="2800" dirty="0" smtClean="0"/>
              <a:t> even </a:t>
            </a:r>
            <a:r>
              <a:rPr lang="nl-BE" sz="2800" dirty="0" err="1" smtClean="0"/>
              <a:t>quicker</a:t>
            </a:r>
            <a:r>
              <a:rPr lang="nl-BE" sz="2800" dirty="0" smtClean="0"/>
              <a:t>)</a:t>
            </a:r>
            <a:endParaRPr lang="nl-BE" sz="2800" dirty="0"/>
          </a:p>
        </p:txBody>
      </p:sp>
    </p:spTree>
    <p:extLst>
      <p:ext uri="{BB962C8B-B14F-4D97-AF65-F5344CB8AC3E}">
        <p14:creationId xmlns:p14="http://schemas.microsoft.com/office/powerpoint/2010/main" val="9121084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1" y="0"/>
            <a:ext cx="9144001"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ijdelijke aanduiding voor inhoud 2"/>
          <p:cNvSpPr>
            <a:spLocks noGrp="1"/>
          </p:cNvSpPr>
          <p:nvPr>
            <p:ph idx="1"/>
          </p:nvPr>
        </p:nvSpPr>
        <p:spPr>
          <a:xfrm>
            <a:off x="457200" y="332657"/>
            <a:ext cx="8229600" cy="648071"/>
          </a:xfrm>
        </p:spPr>
        <p:txBody>
          <a:bodyPr/>
          <a:lstStyle/>
          <a:p>
            <a:pPr marL="0" indent="0">
              <a:buNone/>
            </a:pPr>
            <a:r>
              <a:rPr lang="nl-BE" dirty="0" smtClean="0"/>
              <a:t>We </a:t>
            </a:r>
            <a:r>
              <a:rPr lang="nl-BE" dirty="0" err="1" smtClean="0"/>
              <a:t>decide</a:t>
            </a:r>
            <a:r>
              <a:rPr lang="nl-BE" dirty="0" smtClean="0"/>
              <a:t> </a:t>
            </a:r>
            <a:r>
              <a:rPr lang="nl-BE" dirty="0" err="1" smtClean="0"/>
              <a:t>what</a:t>
            </a:r>
            <a:r>
              <a:rPr lang="nl-BE" dirty="0" smtClean="0"/>
              <a:t> we map!</a:t>
            </a:r>
            <a:endParaRPr lang="nl-BE" dirty="0"/>
          </a:p>
        </p:txBody>
      </p:sp>
      <p:sp>
        <p:nvSpPr>
          <p:cNvPr id="4" name="Tekstvak 3"/>
          <p:cNvSpPr txBox="1"/>
          <p:nvPr/>
        </p:nvSpPr>
        <p:spPr>
          <a:xfrm>
            <a:off x="467546" y="6381329"/>
            <a:ext cx="3130985" cy="307777"/>
          </a:xfrm>
          <a:prstGeom prst="rect">
            <a:avLst/>
          </a:prstGeom>
          <a:noFill/>
        </p:spPr>
        <p:txBody>
          <a:bodyPr wrap="none" rtlCol="0">
            <a:spAutoFit/>
          </a:bodyPr>
          <a:lstStyle/>
          <a:p>
            <a:r>
              <a:rPr lang="nl-BE" dirty="0" err="1" smtClean="0"/>
              <a:t>Dagahaley</a:t>
            </a:r>
            <a:r>
              <a:rPr lang="nl-BE" dirty="0" smtClean="0"/>
              <a:t> vluchtelingenkamp, Kenia</a:t>
            </a:r>
            <a:endParaRPr lang="nl-BE" dirty="0"/>
          </a:p>
        </p:txBody>
      </p:sp>
    </p:spTree>
    <p:extLst>
      <p:ext uri="{BB962C8B-B14F-4D97-AF65-F5344CB8AC3E}">
        <p14:creationId xmlns:p14="http://schemas.microsoft.com/office/powerpoint/2010/main" val="30068849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inhoud 2"/>
          <p:cNvSpPr>
            <a:spLocks noGrp="1"/>
          </p:cNvSpPr>
          <p:nvPr>
            <p:ph idx="1"/>
          </p:nvPr>
        </p:nvSpPr>
        <p:spPr/>
        <p:txBody>
          <a:bodyPr/>
          <a:lstStyle/>
          <a:p>
            <a:endParaRPr lang="nl-BE"/>
          </a:p>
        </p:txBody>
      </p:sp>
      <p:pic>
        <p:nvPicPr>
          <p:cNvPr id="4" name="Shape 121"/>
          <p:cNvPicPr preferRelativeResize="0"/>
          <p:nvPr/>
        </p:nvPicPr>
        <p:blipFill>
          <a:blip r:embed="rId3" cstate="email">
            <a:extLst>
              <a:ext uri="{28A0092B-C50C-407E-A947-70E740481C1C}">
                <a14:useLocalDpi xmlns:a14="http://schemas.microsoft.com/office/drawing/2010/main"/>
              </a:ext>
            </a:extLst>
          </a:blip>
          <a:stretch>
            <a:fillRect/>
          </a:stretch>
        </p:blipFill>
        <p:spPr>
          <a:xfrm>
            <a:off x="0" y="1313384"/>
            <a:ext cx="9144000" cy="5544616"/>
          </a:xfrm>
          <a:prstGeom prst="rect">
            <a:avLst/>
          </a:prstGeom>
        </p:spPr>
      </p:pic>
      <p:sp>
        <p:nvSpPr>
          <p:cNvPr id="5" name="Tijdelijke aanduiding voor inhoud 2"/>
          <p:cNvSpPr txBox="1">
            <a:spLocks/>
          </p:cNvSpPr>
          <p:nvPr/>
        </p:nvSpPr>
        <p:spPr>
          <a:xfrm>
            <a:off x="457200" y="332657"/>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nl-BE" dirty="0" smtClean="0"/>
              <a:t>It’s open!</a:t>
            </a:r>
            <a:endParaRPr lang="nl-BE" dirty="0"/>
          </a:p>
        </p:txBody>
      </p:sp>
    </p:spTree>
    <p:extLst>
      <p:ext uri="{BB962C8B-B14F-4D97-AF65-F5344CB8AC3E}">
        <p14:creationId xmlns:p14="http://schemas.microsoft.com/office/powerpoint/2010/main" val="27912264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nl-BE"/>
          </a:p>
        </p:txBody>
      </p:sp>
      <p:sp>
        <p:nvSpPr>
          <p:cNvPr id="3" name="Content Placeholder 2"/>
          <p:cNvSpPr>
            <a:spLocks noGrp="1"/>
          </p:cNvSpPr>
          <p:nvPr>
            <p:ph idx="1"/>
          </p:nvPr>
        </p:nvSpPr>
        <p:spPr/>
        <p:txBody>
          <a:bodyPr/>
          <a:lstStyle/>
          <a:p>
            <a:endParaRPr lang="nl-BE"/>
          </a:p>
        </p:txBody>
      </p:sp>
      <p:pic>
        <p:nvPicPr>
          <p:cNvPr id="4" name="Picture 3"/>
          <p:cNvPicPr>
            <a:picLocks noChangeAspect="1"/>
          </p:cNvPicPr>
          <p:nvPr/>
        </p:nvPicPr>
        <p:blipFill>
          <a:blip r:embed="rId3">
            <a:lum/>
            <a:alphaModFix/>
          </a:blip>
          <a:srcRect/>
          <a:stretch>
            <a:fillRect/>
          </a:stretch>
        </p:blipFill>
        <p:spPr>
          <a:xfrm>
            <a:off x="-23343" y="0"/>
            <a:ext cx="9144001" cy="6858000"/>
          </a:xfrm>
          <a:prstGeom prst="rect">
            <a:avLst/>
          </a:prstGeom>
          <a:noFill/>
          <a:ln>
            <a:noFill/>
          </a:ln>
        </p:spPr>
      </p:pic>
      <p:sp>
        <p:nvSpPr>
          <p:cNvPr id="5" name="Rectangle 4"/>
          <p:cNvSpPr/>
          <p:nvPr/>
        </p:nvSpPr>
        <p:spPr>
          <a:xfrm>
            <a:off x="0" y="4858619"/>
            <a:ext cx="9155360" cy="1754326"/>
          </a:xfrm>
          <a:prstGeom prst="rect">
            <a:avLst/>
          </a:prstGeom>
        </p:spPr>
        <p:txBody>
          <a:bodyPr wrap="square">
            <a:spAutoFit/>
          </a:bodyPr>
          <a:lstStyle/>
          <a:p>
            <a:pPr algn="ctr"/>
            <a:r>
              <a:rPr lang="nl-BE" sz="5400" dirty="0" smtClean="0"/>
              <a:t>Mission OpenStreetMap:</a:t>
            </a:r>
            <a:r>
              <a:rPr lang="nl-BE" sz="5400" dirty="0"/>
              <a:t/>
            </a:r>
            <a:br>
              <a:rPr lang="nl-BE" sz="5400" dirty="0"/>
            </a:br>
            <a:r>
              <a:rPr lang="nl-BE" sz="5400" dirty="0" err="1"/>
              <a:t>Mapping</a:t>
            </a:r>
            <a:r>
              <a:rPr lang="nl-BE" sz="5400" dirty="0"/>
              <a:t> the </a:t>
            </a:r>
            <a:r>
              <a:rPr lang="nl-BE" sz="5400" dirty="0" err="1"/>
              <a:t>entire</a:t>
            </a:r>
            <a:r>
              <a:rPr lang="nl-BE" sz="5400" dirty="0"/>
              <a:t> </a:t>
            </a:r>
            <a:r>
              <a:rPr lang="nl-BE" sz="5400" dirty="0" err="1" smtClean="0"/>
              <a:t>world</a:t>
            </a:r>
            <a:r>
              <a:rPr lang="nl-BE" sz="5400" dirty="0" smtClean="0"/>
              <a:t>!</a:t>
            </a:r>
            <a:endParaRPr lang="nl-BE" sz="1000" dirty="0"/>
          </a:p>
        </p:txBody>
      </p:sp>
      <p:sp>
        <p:nvSpPr>
          <p:cNvPr id="6" name="Tijdelijke aanduiding voor inhoud 2"/>
          <p:cNvSpPr txBox="1">
            <a:spLocks/>
          </p:cNvSpPr>
          <p:nvPr/>
        </p:nvSpPr>
        <p:spPr>
          <a:xfrm>
            <a:off x="457200" y="332657"/>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nl-BE" dirty="0" smtClean="0"/>
              <a:t>It is </a:t>
            </a:r>
            <a:r>
              <a:rPr lang="nl-BE" dirty="0" err="1" smtClean="0"/>
              <a:t>just</a:t>
            </a:r>
            <a:r>
              <a:rPr lang="nl-BE" dirty="0" smtClean="0"/>
              <a:t> </a:t>
            </a:r>
            <a:r>
              <a:rPr lang="nl-BE" dirty="0" err="1" smtClean="0"/>
              <a:t>one</a:t>
            </a:r>
            <a:r>
              <a:rPr lang="nl-BE" dirty="0" smtClean="0"/>
              <a:t> map</a:t>
            </a:r>
            <a:endParaRPr lang="nl-BE" dirty="0"/>
          </a:p>
        </p:txBody>
      </p:sp>
    </p:spTree>
    <p:extLst>
      <p:ext uri="{BB962C8B-B14F-4D97-AF65-F5344CB8AC3E}">
        <p14:creationId xmlns:p14="http://schemas.microsoft.com/office/powerpoint/2010/main" val="205511161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C:\Users\ben.abelshausen\Desktop\sotm_2011.png"/>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130626" y="0"/>
            <a:ext cx="9277895" cy="278092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C:\Users\ben.abelshausen\Desktop\sotm_2013.jpg"/>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6898" y="4209602"/>
            <a:ext cx="9150898" cy="26483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C:\Users\ben.abelshausen\Desktop\sotm_2012.jpg"/>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7618" y="2780929"/>
            <a:ext cx="9138495" cy="1656185"/>
          </a:xfrm>
          <a:prstGeom prst="rect">
            <a:avLst/>
          </a:prstGeom>
          <a:noFill/>
          <a:extLst>
            <a:ext uri="{909E8E84-426E-40DD-AFC4-6F175D3DCCD1}">
              <a14:hiddenFill xmlns:a14="http://schemas.microsoft.com/office/drawing/2010/main">
                <a:solidFill>
                  <a:srgbClr val="FFFFFF"/>
                </a:solidFill>
              </a14:hiddenFill>
            </a:ext>
          </a:extLst>
        </p:spPr>
      </p:pic>
      <p:sp>
        <p:nvSpPr>
          <p:cNvPr id="4" name="Tijdelijke aanduiding voor inhoud 2"/>
          <p:cNvSpPr txBox="1">
            <a:spLocks/>
          </p:cNvSpPr>
          <p:nvPr/>
        </p:nvSpPr>
        <p:spPr>
          <a:xfrm>
            <a:off x="395536" y="445939"/>
            <a:ext cx="8229600" cy="571936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nl-BE" sz="6600" dirty="0" err="1" smtClean="0">
                <a:solidFill>
                  <a:schemeClr val="bg1"/>
                </a:solidFill>
              </a:rPr>
              <a:t>And</a:t>
            </a:r>
            <a:r>
              <a:rPr lang="nl-BE" sz="6600" dirty="0" smtClean="0">
                <a:solidFill>
                  <a:schemeClr val="bg1"/>
                </a:solidFill>
              </a:rPr>
              <a:t> </a:t>
            </a:r>
            <a:r>
              <a:rPr lang="nl-BE" sz="6600" dirty="0" err="1" smtClean="0">
                <a:solidFill>
                  <a:schemeClr val="bg1"/>
                </a:solidFill>
              </a:rPr>
              <a:t>there’s</a:t>
            </a:r>
            <a:r>
              <a:rPr lang="nl-BE" sz="6600" dirty="0" smtClean="0">
                <a:solidFill>
                  <a:schemeClr val="bg1"/>
                </a:solidFill>
              </a:rPr>
              <a:t> over 600,000 of </a:t>
            </a:r>
            <a:r>
              <a:rPr lang="nl-BE" sz="6600" dirty="0" err="1" smtClean="0">
                <a:solidFill>
                  <a:schemeClr val="bg1"/>
                </a:solidFill>
              </a:rPr>
              <a:t>us</a:t>
            </a:r>
            <a:r>
              <a:rPr lang="nl-BE" sz="6600" dirty="0" smtClean="0">
                <a:solidFill>
                  <a:schemeClr val="bg1"/>
                </a:solidFill>
              </a:rPr>
              <a:t> </a:t>
            </a:r>
            <a:r>
              <a:rPr lang="nl-BE" sz="6600" dirty="0" err="1" smtClean="0">
                <a:solidFill>
                  <a:schemeClr val="bg1"/>
                </a:solidFill>
              </a:rPr>
              <a:t>working</a:t>
            </a:r>
            <a:r>
              <a:rPr lang="nl-BE" sz="6600" dirty="0" smtClean="0">
                <a:solidFill>
                  <a:schemeClr val="bg1"/>
                </a:solidFill>
              </a:rPr>
              <a:t> on </a:t>
            </a:r>
            <a:r>
              <a:rPr lang="nl-BE" sz="6600" dirty="0" err="1" smtClean="0">
                <a:solidFill>
                  <a:schemeClr val="bg1"/>
                </a:solidFill>
              </a:rPr>
              <a:t>it</a:t>
            </a:r>
            <a:r>
              <a:rPr lang="nl-BE" sz="6600" dirty="0" smtClean="0">
                <a:solidFill>
                  <a:schemeClr val="bg1"/>
                </a:solidFill>
              </a:rPr>
              <a:t>!</a:t>
            </a:r>
            <a:endParaRPr lang="nl-BE" sz="6600" dirty="0">
              <a:solidFill>
                <a:schemeClr val="bg1"/>
              </a:solidFill>
            </a:endParaRPr>
          </a:p>
        </p:txBody>
      </p:sp>
    </p:spTree>
    <p:extLst>
      <p:ext uri="{BB962C8B-B14F-4D97-AF65-F5344CB8AC3E}">
        <p14:creationId xmlns:p14="http://schemas.microsoft.com/office/powerpoint/2010/main" val="4112189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pbs.twimg.com/media/CR3k76HWIAA3eJD.jpg:large"/>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40298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3.amazonaws.com/libapps/accounts/54594/images/snow_pump.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358" y="289764"/>
            <a:ext cx="9168358" cy="6235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898055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vak 1"/>
          <p:cNvSpPr txBox="1"/>
          <p:nvPr/>
        </p:nvSpPr>
        <p:spPr>
          <a:xfrm>
            <a:off x="1763688" y="2975046"/>
            <a:ext cx="5961888" cy="523220"/>
          </a:xfrm>
          <a:prstGeom prst="rect">
            <a:avLst/>
          </a:prstGeom>
          <a:noFill/>
        </p:spPr>
        <p:txBody>
          <a:bodyPr wrap="none" rtlCol="0">
            <a:spAutoFit/>
          </a:bodyPr>
          <a:lstStyle/>
          <a:p>
            <a:r>
              <a:rPr lang="nl-BE" sz="2800" dirty="0" err="1" smtClean="0"/>
              <a:t>So</a:t>
            </a:r>
            <a:r>
              <a:rPr lang="nl-BE" sz="2800" dirty="0" smtClean="0"/>
              <a:t> </a:t>
            </a:r>
            <a:r>
              <a:rPr lang="nl-BE" sz="2800" dirty="0" err="1" smtClean="0"/>
              <a:t>what</a:t>
            </a:r>
            <a:r>
              <a:rPr lang="nl-BE" sz="2800" dirty="0" smtClean="0"/>
              <a:t> </a:t>
            </a:r>
            <a:r>
              <a:rPr lang="nl-BE" sz="2800" dirty="0" err="1" smtClean="0"/>
              <a:t>exactly</a:t>
            </a:r>
            <a:r>
              <a:rPr lang="nl-BE" sz="2800" dirty="0" smtClean="0"/>
              <a:t> are we </a:t>
            </a:r>
            <a:r>
              <a:rPr lang="nl-BE" sz="2800" dirty="0" err="1" smtClean="0"/>
              <a:t>going</a:t>
            </a:r>
            <a:r>
              <a:rPr lang="nl-BE" sz="2800" dirty="0" smtClean="0"/>
              <a:t> </a:t>
            </a:r>
            <a:r>
              <a:rPr lang="nl-BE" sz="2800" dirty="0" err="1" smtClean="0"/>
              <a:t>to</a:t>
            </a:r>
            <a:r>
              <a:rPr lang="nl-BE" sz="2800" dirty="0" smtClean="0"/>
              <a:t> do?</a:t>
            </a:r>
            <a:endParaRPr lang="nl-BE" sz="2800" dirty="0"/>
          </a:p>
        </p:txBody>
      </p:sp>
    </p:spTree>
    <p:extLst>
      <p:ext uri="{BB962C8B-B14F-4D97-AF65-F5344CB8AC3E}">
        <p14:creationId xmlns:p14="http://schemas.microsoft.com/office/powerpoint/2010/main" val="34604465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288032"/>
            <a:ext cx="9118589" cy="62373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095026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Jorieke\Dropbox\BenEnJorieke\missing maps\gore_bing.png"/>
          <p:cNvPicPr>
            <a:picLocks noChangeAspect="1" noChangeArrowheads="1"/>
          </p:cNvPicPr>
          <p:nvPr/>
        </p:nvPicPr>
        <p:blipFill rotWithShape="1">
          <a:blip r:embed="rId3" cstate="email">
            <a:extLst>
              <a:ext uri="{28A0092B-C50C-407E-A947-70E740481C1C}">
                <a14:useLocalDpi xmlns:a14="http://schemas.microsoft.com/office/drawing/2010/main"/>
              </a:ext>
            </a:extLst>
          </a:blip>
          <a:src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ijdelijke aanduiding voor inhoud 3"/>
          <p:cNvSpPr txBox="1">
            <a:spLocks/>
          </p:cNvSpPr>
          <p:nvPr/>
        </p:nvSpPr>
        <p:spPr>
          <a:xfrm>
            <a:off x="107504" y="5517233"/>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nl-BE" sz="2000" dirty="0" smtClean="0">
                <a:solidFill>
                  <a:schemeClr val="bg1"/>
                </a:solidFill>
              </a:rPr>
              <a:t>Luchtfoto van </a:t>
            </a:r>
            <a:r>
              <a:rPr lang="nl-BE" sz="2000" dirty="0" err="1" smtClean="0">
                <a:solidFill>
                  <a:schemeClr val="bg1"/>
                </a:solidFill>
              </a:rPr>
              <a:t>Goré</a:t>
            </a:r>
            <a:r>
              <a:rPr lang="nl-BE" sz="2000" dirty="0" smtClean="0">
                <a:solidFill>
                  <a:schemeClr val="bg1"/>
                </a:solidFill>
              </a:rPr>
              <a:t>, </a:t>
            </a:r>
            <a:r>
              <a:rPr lang="nl-BE" sz="2000" dirty="0" err="1" smtClean="0">
                <a:solidFill>
                  <a:schemeClr val="bg1"/>
                </a:solidFill>
              </a:rPr>
              <a:t>Tjaad</a:t>
            </a:r>
            <a:endParaRPr lang="nl-BE" sz="2000" dirty="0" smtClean="0">
              <a:solidFill>
                <a:schemeClr val="bg1"/>
              </a:solidFill>
            </a:endParaRPr>
          </a:p>
          <a:p>
            <a:r>
              <a:rPr lang="nl-BE" sz="2000" dirty="0" smtClean="0">
                <a:solidFill>
                  <a:schemeClr val="bg1"/>
                </a:solidFill>
              </a:rPr>
              <a:t>Drie vluchtelingenkampen</a:t>
            </a:r>
          </a:p>
          <a:p>
            <a:r>
              <a:rPr lang="nl-BE" sz="2000" dirty="0" smtClean="0">
                <a:solidFill>
                  <a:schemeClr val="bg1"/>
                </a:solidFill>
              </a:rPr>
              <a:t>Een plek zoals er velen zijn in Afrika</a:t>
            </a:r>
            <a:endParaRPr lang="nl-BE" sz="2000" dirty="0">
              <a:solidFill>
                <a:schemeClr val="bg1"/>
              </a:solidFill>
            </a:endParaRPr>
          </a:p>
        </p:txBody>
      </p:sp>
    </p:spTree>
    <p:extLst>
      <p:ext uri="{BB962C8B-B14F-4D97-AF65-F5344CB8AC3E}">
        <p14:creationId xmlns:p14="http://schemas.microsoft.com/office/powerpoint/2010/main" val="11427972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3" name="Tijdelijke aanduiding voor inhoud 2"/>
          <p:cNvSpPr>
            <a:spLocks noGrp="1"/>
          </p:cNvSpPr>
          <p:nvPr>
            <p:ph idx="1"/>
          </p:nvPr>
        </p:nvSpPr>
        <p:spPr/>
        <p:txBody>
          <a:bodyPr/>
          <a:lstStyle/>
          <a:p>
            <a:endParaRPr lang="nl-BE"/>
          </a:p>
        </p:txBody>
      </p:sp>
      <p:pic>
        <p:nvPicPr>
          <p:cNvPr id="1027" name="Picture 3" descr="C:\Users\Jorieke\Dropbox\BenEnJorieke\missing maps\gore_google.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004888" y="-361950"/>
            <a:ext cx="11153776" cy="7581900"/>
          </a:xfrm>
          <a:prstGeom prst="rect">
            <a:avLst/>
          </a:prstGeom>
          <a:noFill/>
          <a:extLst>
            <a:ext uri="{909E8E84-426E-40DD-AFC4-6F175D3DCCD1}">
              <a14:hiddenFill xmlns:a14="http://schemas.microsoft.com/office/drawing/2010/main">
                <a:solidFill>
                  <a:srgbClr val="FFFFFF"/>
                </a:solidFill>
              </a14:hiddenFill>
            </a:ext>
          </a:extLst>
        </p:spPr>
      </p:pic>
      <p:sp>
        <p:nvSpPr>
          <p:cNvPr id="5" name="Tijdelijke aanduiding voor inhoud 3"/>
          <p:cNvSpPr txBox="1">
            <a:spLocks/>
          </p:cNvSpPr>
          <p:nvPr/>
        </p:nvSpPr>
        <p:spPr>
          <a:xfrm>
            <a:off x="0" y="6137920"/>
            <a:ext cx="3744416" cy="72008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nl-BE" sz="2000" dirty="0" err="1" smtClean="0"/>
              <a:t>Goré</a:t>
            </a:r>
            <a:r>
              <a:rPr lang="nl-BE" sz="2000" dirty="0" smtClean="0"/>
              <a:t>, </a:t>
            </a:r>
            <a:r>
              <a:rPr lang="nl-BE" sz="2000" dirty="0" err="1" smtClean="0"/>
              <a:t>Tjaad</a:t>
            </a:r>
            <a:r>
              <a:rPr lang="nl-BE" sz="2000" dirty="0" smtClean="0"/>
              <a:t> op Google </a:t>
            </a:r>
            <a:r>
              <a:rPr lang="nl-BE" sz="2000" dirty="0" err="1" smtClean="0"/>
              <a:t>Maps</a:t>
            </a:r>
            <a:endParaRPr lang="nl-BE" sz="2000" dirty="0" smtClean="0"/>
          </a:p>
        </p:txBody>
      </p:sp>
    </p:spTree>
    <p:extLst>
      <p:ext uri="{BB962C8B-B14F-4D97-AF65-F5344CB8AC3E}">
        <p14:creationId xmlns:p14="http://schemas.microsoft.com/office/powerpoint/2010/main" val="235308738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3" name="Tijdelijke aanduiding voor inhoud 2"/>
          <p:cNvSpPr>
            <a:spLocks noGrp="1"/>
          </p:cNvSpPr>
          <p:nvPr>
            <p:ph idx="1"/>
          </p:nvPr>
        </p:nvSpPr>
        <p:spPr/>
        <p:txBody>
          <a:bodyPr/>
          <a:lstStyle/>
          <a:p>
            <a:endParaRPr lang="nl-BE"/>
          </a:p>
        </p:txBody>
      </p:sp>
      <p:pic>
        <p:nvPicPr>
          <p:cNvPr id="5122" name="Picture 2" descr="C:\Users\Jorieke\Dropbox\BenEnJorieke\missing maps\gore_osm.pn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971550" y="-357188"/>
            <a:ext cx="11087100" cy="7572376"/>
          </a:xfrm>
          <a:prstGeom prst="rect">
            <a:avLst/>
          </a:prstGeom>
          <a:noFill/>
          <a:extLst>
            <a:ext uri="{909E8E84-426E-40DD-AFC4-6F175D3DCCD1}">
              <a14:hiddenFill xmlns:a14="http://schemas.microsoft.com/office/drawing/2010/main">
                <a:solidFill>
                  <a:srgbClr val="FFFFFF"/>
                </a:solidFill>
              </a14:hiddenFill>
            </a:ext>
          </a:extLst>
        </p:spPr>
      </p:pic>
      <p:sp>
        <p:nvSpPr>
          <p:cNvPr id="5" name="Tijdelijke aanduiding voor inhoud 3"/>
          <p:cNvSpPr txBox="1">
            <a:spLocks/>
          </p:cNvSpPr>
          <p:nvPr/>
        </p:nvSpPr>
        <p:spPr>
          <a:xfrm>
            <a:off x="0" y="6147995"/>
            <a:ext cx="3744416" cy="72008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nl-BE" sz="2000" dirty="0" err="1" smtClean="0"/>
              <a:t>Goré</a:t>
            </a:r>
            <a:r>
              <a:rPr lang="nl-BE" sz="2000" dirty="0" smtClean="0"/>
              <a:t>, </a:t>
            </a:r>
            <a:r>
              <a:rPr lang="nl-BE" sz="2000" dirty="0" err="1" smtClean="0"/>
              <a:t>Tjaad</a:t>
            </a:r>
            <a:r>
              <a:rPr lang="nl-BE" sz="2000" dirty="0" smtClean="0"/>
              <a:t> op OpenStreetMap</a:t>
            </a:r>
          </a:p>
        </p:txBody>
      </p:sp>
    </p:spTree>
    <p:extLst>
      <p:ext uri="{BB962C8B-B14F-4D97-AF65-F5344CB8AC3E}">
        <p14:creationId xmlns:p14="http://schemas.microsoft.com/office/powerpoint/2010/main" val="38571367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nl-BE"/>
          </a:p>
        </p:txBody>
      </p:sp>
      <p:sp>
        <p:nvSpPr>
          <p:cNvPr id="6" name="Tijdelijke aanduiding voor inhoud 2"/>
          <p:cNvSpPr txBox="1">
            <a:spLocks/>
          </p:cNvSpPr>
          <p:nvPr/>
        </p:nvSpPr>
        <p:spPr>
          <a:xfrm>
            <a:off x="179512" y="5373216"/>
            <a:ext cx="8712968"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nl-BE" sz="2000" dirty="0" smtClean="0">
                <a:solidFill>
                  <a:schemeClr val="bg1"/>
                </a:solidFill>
              </a:rPr>
              <a:t>Luchtfoto van een dorpje in de regio </a:t>
            </a:r>
            <a:r>
              <a:rPr lang="nl-BE" sz="2000" dirty="0" err="1" smtClean="0">
                <a:solidFill>
                  <a:schemeClr val="bg1"/>
                </a:solidFill>
              </a:rPr>
              <a:t>Bangassou</a:t>
            </a:r>
            <a:r>
              <a:rPr lang="nl-BE" sz="2000" dirty="0" smtClean="0">
                <a:solidFill>
                  <a:schemeClr val="bg1"/>
                </a:solidFill>
              </a:rPr>
              <a:t>, Centraal Afrikaanse Republiek</a:t>
            </a:r>
          </a:p>
          <a:p>
            <a:r>
              <a:rPr lang="nl-BE" sz="2000" dirty="0" smtClean="0">
                <a:solidFill>
                  <a:schemeClr val="bg1"/>
                </a:solidFill>
              </a:rPr>
              <a:t>Dorpje in het diepe binnenland</a:t>
            </a:r>
          </a:p>
          <a:p>
            <a:r>
              <a:rPr lang="nl-BE" sz="2000" dirty="0" smtClean="0">
                <a:solidFill>
                  <a:schemeClr val="bg1"/>
                </a:solidFill>
              </a:rPr>
              <a:t>Geplaagd door geweld van allerlei groeperingen</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51" y="-420689"/>
            <a:ext cx="9147051" cy="73953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jdelijke aanduiding voor inhoud 3"/>
          <p:cNvSpPr txBox="1">
            <a:spLocks/>
          </p:cNvSpPr>
          <p:nvPr/>
        </p:nvSpPr>
        <p:spPr>
          <a:xfrm>
            <a:off x="179512" y="6021288"/>
            <a:ext cx="8229600" cy="64807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nl-BE" sz="2000" dirty="0" err="1" smtClean="0">
                <a:solidFill>
                  <a:schemeClr val="bg1"/>
                </a:solidFill>
              </a:rPr>
              <a:t>Somewhere</a:t>
            </a:r>
            <a:r>
              <a:rPr lang="nl-BE" sz="2000" dirty="0" smtClean="0">
                <a:solidFill>
                  <a:schemeClr val="bg1"/>
                </a:solidFill>
              </a:rPr>
              <a:t> </a:t>
            </a:r>
            <a:r>
              <a:rPr lang="nl-BE" sz="2000" dirty="0" err="1" smtClean="0">
                <a:solidFill>
                  <a:schemeClr val="bg1"/>
                </a:solidFill>
              </a:rPr>
              <a:t>near</a:t>
            </a:r>
            <a:r>
              <a:rPr lang="nl-BE" sz="2000" dirty="0" smtClean="0">
                <a:solidFill>
                  <a:schemeClr val="bg1"/>
                </a:solidFill>
              </a:rPr>
              <a:t> </a:t>
            </a:r>
            <a:r>
              <a:rPr lang="nl-BE" sz="2000" dirty="0" err="1" smtClean="0">
                <a:solidFill>
                  <a:schemeClr val="bg1"/>
                </a:solidFill>
              </a:rPr>
              <a:t>Masisi</a:t>
            </a:r>
            <a:endParaRPr lang="nl-BE" sz="2000" dirty="0">
              <a:solidFill>
                <a:schemeClr val="bg1"/>
              </a:solidFill>
            </a:endParaRPr>
          </a:p>
        </p:txBody>
      </p:sp>
    </p:spTree>
    <p:extLst>
      <p:ext uri="{BB962C8B-B14F-4D97-AF65-F5344CB8AC3E}">
        <p14:creationId xmlns:p14="http://schemas.microsoft.com/office/powerpoint/2010/main" val="19167086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263" y="44623"/>
            <a:ext cx="7634070" cy="6788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64683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jdelijke aanduiding voor inhoud 2"/>
          <p:cNvSpPr txBox="1">
            <a:spLocks/>
          </p:cNvSpPr>
          <p:nvPr/>
        </p:nvSpPr>
        <p:spPr>
          <a:xfrm>
            <a:off x="467544" y="1844824"/>
            <a:ext cx="8229600" cy="2332856"/>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nl-BE" sz="5400" dirty="0" err="1" smtClean="0"/>
              <a:t>And</a:t>
            </a:r>
            <a:r>
              <a:rPr lang="nl-BE" sz="5400" dirty="0" smtClean="0"/>
              <a:t> </a:t>
            </a:r>
            <a:r>
              <a:rPr lang="nl-BE" sz="5400" dirty="0" err="1" smtClean="0"/>
              <a:t>that’s</a:t>
            </a:r>
            <a:r>
              <a:rPr lang="nl-BE" sz="5400" dirty="0" smtClean="0"/>
              <a:t> </a:t>
            </a:r>
            <a:r>
              <a:rPr lang="nl-BE" sz="5400" dirty="0" err="1" smtClean="0"/>
              <a:t>what</a:t>
            </a:r>
            <a:r>
              <a:rPr lang="nl-BE" sz="5400" dirty="0" smtClean="0"/>
              <a:t> </a:t>
            </a:r>
            <a:r>
              <a:rPr lang="nl-BE" sz="5400" dirty="0" err="1" smtClean="0"/>
              <a:t>we’re</a:t>
            </a:r>
            <a:r>
              <a:rPr lang="nl-BE" sz="5400" dirty="0" smtClean="0"/>
              <a:t> </a:t>
            </a:r>
            <a:r>
              <a:rPr lang="nl-BE" sz="5400" dirty="0" err="1" smtClean="0"/>
              <a:t>going</a:t>
            </a:r>
            <a:r>
              <a:rPr lang="nl-BE" sz="5400" dirty="0" smtClean="0"/>
              <a:t> </a:t>
            </a:r>
            <a:r>
              <a:rPr lang="nl-BE" sz="5400" dirty="0" err="1" smtClean="0"/>
              <a:t>to</a:t>
            </a:r>
            <a:r>
              <a:rPr lang="nl-BE" sz="5400" dirty="0" smtClean="0"/>
              <a:t> change </a:t>
            </a:r>
            <a:r>
              <a:rPr lang="nl-BE" sz="5400" dirty="0" err="1" smtClean="0"/>
              <a:t>today</a:t>
            </a:r>
            <a:endParaRPr lang="nl-BE" sz="5400" dirty="0"/>
          </a:p>
        </p:txBody>
      </p:sp>
      <p:sp>
        <p:nvSpPr>
          <p:cNvPr id="4" name="Tekstvak 3"/>
          <p:cNvSpPr txBox="1"/>
          <p:nvPr/>
        </p:nvSpPr>
        <p:spPr>
          <a:xfrm>
            <a:off x="179512" y="5805264"/>
            <a:ext cx="2622834" cy="307777"/>
          </a:xfrm>
          <a:prstGeom prst="rect">
            <a:avLst/>
          </a:prstGeom>
          <a:noFill/>
        </p:spPr>
        <p:txBody>
          <a:bodyPr wrap="none" rtlCol="0">
            <a:spAutoFit/>
          </a:bodyPr>
          <a:lstStyle/>
          <a:p>
            <a:r>
              <a:rPr lang="nl-BE" dirty="0" smtClean="0">
                <a:hlinkClick r:id="rId2"/>
              </a:rPr>
              <a:t>Vergelijk zelf de online kaarten</a:t>
            </a:r>
            <a:endParaRPr lang="nl-BE" dirty="0"/>
          </a:p>
        </p:txBody>
      </p:sp>
    </p:spTree>
    <p:extLst>
      <p:ext uri="{BB962C8B-B14F-4D97-AF65-F5344CB8AC3E}">
        <p14:creationId xmlns:p14="http://schemas.microsoft.com/office/powerpoint/2010/main" val="25876922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inhoud 2"/>
          <p:cNvSpPr>
            <a:spLocks noGrp="1"/>
          </p:cNvSpPr>
          <p:nvPr>
            <p:ph idx="1"/>
          </p:nvPr>
        </p:nvSpPr>
        <p:spPr>
          <a:xfrm>
            <a:off x="467544" y="1844824"/>
            <a:ext cx="8229600" cy="2332856"/>
          </a:xfrm>
        </p:spPr>
        <p:txBody>
          <a:bodyPr>
            <a:normAutofit fontScale="92500" lnSpcReduction="10000"/>
          </a:bodyPr>
          <a:lstStyle/>
          <a:p>
            <a:pPr marL="0" indent="0" algn="ctr">
              <a:buNone/>
            </a:pPr>
            <a:r>
              <a:rPr lang="nl-BE" sz="5400" dirty="0" smtClean="0"/>
              <a:t>But </a:t>
            </a:r>
            <a:r>
              <a:rPr lang="nl-BE" sz="5400" dirty="0" err="1" smtClean="0"/>
              <a:t>why</a:t>
            </a:r>
            <a:r>
              <a:rPr lang="nl-BE" sz="5400" dirty="0" smtClean="0"/>
              <a:t> </a:t>
            </a:r>
            <a:r>
              <a:rPr lang="nl-BE" sz="5400" dirty="0" err="1" smtClean="0"/>
              <a:t>would</a:t>
            </a:r>
            <a:r>
              <a:rPr lang="nl-BE" sz="5400" dirty="0" smtClean="0"/>
              <a:t> we do </a:t>
            </a:r>
            <a:r>
              <a:rPr lang="nl-BE" sz="5400" dirty="0" err="1" smtClean="0"/>
              <a:t>this</a:t>
            </a:r>
            <a:r>
              <a:rPr lang="nl-BE" sz="5400" dirty="0" smtClean="0"/>
              <a:t> </a:t>
            </a:r>
            <a:r>
              <a:rPr lang="nl-BE" sz="5400" dirty="0" err="1" smtClean="0"/>
              <a:t>ourselves</a:t>
            </a:r>
            <a:r>
              <a:rPr lang="nl-BE" sz="5400" dirty="0" smtClean="0"/>
              <a:t> </a:t>
            </a:r>
            <a:r>
              <a:rPr lang="nl-BE" sz="5400" dirty="0" err="1" smtClean="0"/>
              <a:t>with</a:t>
            </a:r>
            <a:r>
              <a:rPr lang="nl-BE" sz="5400" dirty="0" smtClean="0"/>
              <a:t> </a:t>
            </a:r>
            <a:r>
              <a:rPr lang="nl-BE" sz="5400" dirty="0" err="1" smtClean="0"/>
              <a:t>OpenStreetMap</a:t>
            </a:r>
            <a:r>
              <a:rPr lang="nl-BE" sz="5400" dirty="0" smtClean="0"/>
              <a:t>? </a:t>
            </a:r>
          </a:p>
          <a:p>
            <a:pPr marL="0" indent="0" algn="ctr">
              <a:buNone/>
            </a:pPr>
            <a:endParaRPr lang="nl-BE" sz="5400" dirty="0"/>
          </a:p>
        </p:txBody>
      </p:sp>
    </p:spTree>
    <p:extLst>
      <p:ext uri="{BB962C8B-B14F-4D97-AF65-F5344CB8AC3E}">
        <p14:creationId xmlns:p14="http://schemas.microsoft.com/office/powerpoint/2010/main" val="2147607399"/>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1254</TotalTime>
  <Words>601</Words>
  <Application>Microsoft Office PowerPoint</Application>
  <PresentationFormat>Diavoorstelling (4:3)</PresentationFormat>
  <Paragraphs>43</Paragraphs>
  <Slides>17</Slides>
  <Notes>16</Notes>
  <HiddenSlides>0</HiddenSlides>
  <MMClips>0</MMClips>
  <ScaleCrop>false</ScaleCrop>
  <HeadingPairs>
    <vt:vector size="4" baseType="variant">
      <vt:variant>
        <vt:lpstr>Thema</vt:lpstr>
      </vt:variant>
      <vt:variant>
        <vt:i4>1</vt:i4>
      </vt:variant>
      <vt:variant>
        <vt:lpstr>Diatitels</vt:lpstr>
      </vt:variant>
      <vt:variant>
        <vt:i4>17</vt:i4>
      </vt:variant>
    </vt:vector>
  </HeadingPairs>
  <TitlesOfParts>
    <vt:vector size="18" baseType="lpstr">
      <vt:lpstr>simple-light</vt:lpstr>
      <vt:lpstr>Mapathon</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Het is sneller!</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 Mapathon</dc:title>
  <dc:creator>Joost Schouppe</dc:creator>
  <cp:lastModifiedBy>Joost Schouppe</cp:lastModifiedBy>
  <cp:revision>46</cp:revision>
  <dcterms:modified xsi:type="dcterms:W3CDTF">2016-06-06T15:23:41Z</dcterms:modified>
</cp:coreProperties>
</file>